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6" r:id="rId2"/>
    <p:sldMasterId id="2147483717" r:id="rId3"/>
    <p:sldMasterId id="2147483733" r:id="rId4"/>
  </p:sldMasterIdLst>
  <p:notesMasterIdLst>
    <p:notesMasterId r:id="rId44"/>
  </p:notesMasterIdLst>
  <p:handoutMasterIdLst>
    <p:handoutMasterId r:id="rId45"/>
  </p:handoutMasterIdLst>
  <p:sldIdLst>
    <p:sldId id="1034" r:id="rId5"/>
    <p:sldId id="1116" r:id="rId6"/>
    <p:sldId id="1080" r:id="rId7"/>
    <p:sldId id="1125" r:id="rId8"/>
    <p:sldId id="1081" r:id="rId9"/>
    <p:sldId id="1104" r:id="rId10"/>
    <p:sldId id="1083" r:id="rId11"/>
    <p:sldId id="1128" r:id="rId12"/>
    <p:sldId id="1105" r:id="rId13"/>
    <p:sldId id="1086" r:id="rId14"/>
    <p:sldId id="1118" r:id="rId15"/>
    <p:sldId id="1119" r:id="rId16"/>
    <p:sldId id="1123" r:id="rId17"/>
    <p:sldId id="1106" r:id="rId18"/>
    <p:sldId id="1200" r:id="rId19"/>
    <p:sldId id="1195" r:id="rId20"/>
    <p:sldId id="1203" r:id="rId21"/>
    <p:sldId id="1208" r:id="rId22"/>
    <p:sldId id="1126" r:id="rId23"/>
    <p:sldId id="1120" r:id="rId24"/>
    <p:sldId id="1121" r:id="rId25"/>
    <p:sldId id="1108" r:id="rId26"/>
    <p:sldId id="1089" r:id="rId27"/>
    <p:sldId id="1090" r:id="rId28"/>
    <p:sldId id="1091" r:id="rId29"/>
    <p:sldId id="1092" r:id="rId30"/>
    <p:sldId id="1124" r:id="rId31"/>
    <p:sldId id="1111" r:id="rId32"/>
    <p:sldId id="1112" r:id="rId33"/>
    <p:sldId id="1113" r:id="rId34"/>
    <p:sldId id="1110" r:id="rId35"/>
    <p:sldId id="1209" r:id="rId36"/>
    <p:sldId id="1145" r:id="rId37"/>
    <p:sldId id="1094" r:id="rId38"/>
    <p:sldId id="1130" r:id="rId39"/>
    <p:sldId id="1131" r:id="rId40"/>
    <p:sldId id="1107" r:id="rId41"/>
    <p:sldId id="1129" r:id="rId42"/>
    <p:sldId id="1115" r:id="rId4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E39"/>
    <a:srgbClr val="FFD9D9"/>
    <a:srgbClr val="FEF7F0"/>
    <a:srgbClr val="FFA7A7"/>
    <a:srgbClr val="FF9393"/>
    <a:srgbClr val="FF7979"/>
    <a:srgbClr val="FF3300"/>
    <a:srgbClr val="EEF4F8"/>
    <a:srgbClr val="FFFF99"/>
    <a:srgbClr val="456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64" autoAdjust="0"/>
    <p:restoredTop sz="93881" autoAdjust="0"/>
  </p:normalViewPr>
  <p:slideViewPr>
    <p:cSldViewPr snapToGrid="0">
      <p:cViewPr varScale="1">
        <p:scale>
          <a:sx n="56" d="100"/>
          <a:sy n="56" d="100"/>
        </p:scale>
        <p:origin x="348" y="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9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slide" Target="slides/slide22.xml" /><Relationship Id="rId39" Type="http://schemas.openxmlformats.org/officeDocument/2006/relationships/slide" Target="slides/slide35.xml" /><Relationship Id="rId3" Type="http://schemas.openxmlformats.org/officeDocument/2006/relationships/slideMaster" Target="slideMasters/slideMaster3.xml" /><Relationship Id="rId21" Type="http://schemas.openxmlformats.org/officeDocument/2006/relationships/slide" Target="slides/slide17.xml" /><Relationship Id="rId34" Type="http://schemas.openxmlformats.org/officeDocument/2006/relationships/slide" Target="slides/slide30.xml" /><Relationship Id="rId42" Type="http://schemas.openxmlformats.org/officeDocument/2006/relationships/slide" Target="slides/slide38.xml" /><Relationship Id="rId47" Type="http://schemas.openxmlformats.org/officeDocument/2006/relationships/viewProps" Target="viewProps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slide" Target="slides/slide21.xml" /><Relationship Id="rId33" Type="http://schemas.openxmlformats.org/officeDocument/2006/relationships/slide" Target="slides/slide29.xml" /><Relationship Id="rId38" Type="http://schemas.openxmlformats.org/officeDocument/2006/relationships/slide" Target="slides/slide34.xml" /><Relationship Id="rId46" Type="http://schemas.openxmlformats.org/officeDocument/2006/relationships/presProps" Target="presProps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29" Type="http://schemas.openxmlformats.org/officeDocument/2006/relationships/slide" Target="slides/slide25.xml" /><Relationship Id="rId41" Type="http://schemas.openxmlformats.org/officeDocument/2006/relationships/slide" Target="slides/slide37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slide" Target="slides/slide20.xml" /><Relationship Id="rId32" Type="http://schemas.openxmlformats.org/officeDocument/2006/relationships/slide" Target="slides/slide28.xml" /><Relationship Id="rId37" Type="http://schemas.openxmlformats.org/officeDocument/2006/relationships/slide" Target="slides/slide33.xml" /><Relationship Id="rId40" Type="http://schemas.openxmlformats.org/officeDocument/2006/relationships/slide" Target="slides/slide36.xml" /><Relationship Id="rId45" Type="http://schemas.openxmlformats.org/officeDocument/2006/relationships/handoutMaster" Target="handoutMasters/handoutMaster1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slide" Target="slides/slide19.xml" /><Relationship Id="rId28" Type="http://schemas.openxmlformats.org/officeDocument/2006/relationships/slide" Target="slides/slide24.xml" /><Relationship Id="rId36" Type="http://schemas.openxmlformats.org/officeDocument/2006/relationships/slide" Target="slides/slide32.xml" /><Relationship Id="rId49" Type="http://schemas.openxmlformats.org/officeDocument/2006/relationships/tableStyles" Target="tableStyles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31" Type="http://schemas.openxmlformats.org/officeDocument/2006/relationships/slide" Target="slides/slide27.xml" /><Relationship Id="rId44" Type="http://schemas.openxmlformats.org/officeDocument/2006/relationships/notesMaster" Target="notesMasters/notesMaster1.xml" /><Relationship Id="rId4" Type="http://schemas.openxmlformats.org/officeDocument/2006/relationships/slideMaster" Target="slideMasters/slideMaster4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slide" Target="slides/slide23.xml" /><Relationship Id="rId30" Type="http://schemas.openxmlformats.org/officeDocument/2006/relationships/slide" Target="slides/slide26.xml" /><Relationship Id="rId35" Type="http://schemas.openxmlformats.org/officeDocument/2006/relationships/slide" Target="slides/slide31.xml" /><Relationship Id="rId43" Type="http://schemas.openxmlformats.org/officeDocument/2006/relationships/slide" Target="slides/slide39.xml" /><Relationship Id="rId48" Type="http://schemas.openxmlformats.org/officeDocument/2006/relationships/theme" Target="theme/theme1.xml" /><Relationship Id="rId8" Type="http://schemas.openxmlformats.org/officeDocument/2006/relationships/slide" Target="slides/slide4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2BF786-00CC-4E72-A793-A15AF36643A7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01E42DE2-28F9-4292-82FD-2378C603AC25}">
      <dgm:prSet phldrT="[Text]"/>
      <dgm:spPr/>
      <dgm:t>
        <a:bodyPr/>
        <a:lstStyle/>
        <a:p>
          <a:r>
            <a:rPr lang="fa-IR" dirty="0">
              <a:cs typeface="B Nazanin" panose="00000400000000000000" pitchFamily="2" charset="-78"/>
            </a:rPr>
            <a:t>قبل از </a:t>
          </a:r>
          <a:r>
            <a:rPr lang="fa-IR" dirty="0" err="1">
              <a:cs typeface="B Nazanin" panose="00000400000000000000" pitchFamily="2" charset="-78"/>
            </a:rPr>
            <a:t>آزمايش</a:t>
          </a:r>
          <a:endParaRPr lang="en-ZA" dirty="0">
            <a:cs typeface="B Nazanin" panose="00000400000000000000" pitchFamily="2" charset="-78"/>
          </a:endParaRPr>
        </a:p>
      </dgm:t>
    </dgm:pt>
    <dgm:pt modelId="{5C0F85E2-8F5A-434B-8DFB-DC4BD2FD5C96}" type="parTrans" cxnId="{3983A215-B79D-4324-AD9C-6464A548107B}">
      <dgm:prSet/>
      <dgm:spPr/>
      <dgm:t>
        <a:bodyPr/>
        <a:lstStyle/>
        <a:p>
          <a:endParaRPr lang="en-ZA"/>
        </a:p>
      </dgm:t>
    </dgm:pt>
    <dgm:pt modelId="{73F3377B-57E1-4A65-9A8B-C1BB14C2F220}" type="sibTrans" cxnId="{3983A215-B79D-4324-AD9C-6464A548107B}">
      <dgm:prSet/>
      <dgm:spPr/>
      <dgm:t>
        <a:bodyPr/>
        <a:lstStyle/>
        <a:p>
          <a:endParaRPr lang="en-ZA"/>
        </a:p>
      </dgm:t>
    </dgm:pt>
    <dgm:pt modelId="{BA7AE837-CB14-4189-8384-949B32CB1152}">
      <dgm:prSet phldrT="[Text]" custT="1"/>
      <dgm:spPr/>
      <dgm:t>
        <a:bodyPr/>
        <a:lstStyle/>
        <a:p>
          <a:pPr algn="r"/>
          <a:r>
            <a:rPr lang="fa-IR" sz="1300" dirty="0" err="1">
              <a:cs typeface="B Nazanin" panose="00000400000000000000" pitchFamily="2" charset="-78"/>
            </a:rPr>
            <a:t>کيت</a:t>
          </a:r>
          <a:r>
            <a:rPr lang="fa-IR" sz="1300" dirty="0">
              <a:cs typeface="B Nazanin" panose="00000400000000000000" pitchFamily="2" charset="-78"/>
            </a:rPr>
            <a:t> ها در </a:t>
          </a:r>
          <a:r>
            <a:rPr lang="fa-IR" sz="1300" dirty="0" err="1">
              <a:cs typeface="B Nazanin" panose="00000400000000000000" pitchFamily="2" charset="-78"/>
            </a:rPr>
            <a:t>شرايط</a:t>
          </a:r>
          <a:r>
            <a:rPr lang="fa-IR" sz="1300" dirty="0">
              <a:cs typeface="B Nazanin" panose="00000400000000000000" pitchFamily="2" charset="-78"/>
            </a:rPr>
            <a:t> نامناسب نگهداری شوند</a:t>
          </a:r>
          <a:endParaRPr lang="en-ZA" sz="1300" dirty="0">
            <a:cs typeface="B Nazanin" panose="00000400000000000000" pitchFamily="2" charset="-78"/>
          </a:endParaRPr>
        </a:p>
        <a:p>
          <a:pPr algn="r"/>
          <a:r>
            <a:rPr lang="fa-IR" sz="1300" dirty="0">
              <a:cs typeface="B Nazanin" panose="00000400000000000000" pitchFamily="2" charset="-78"/>
            </a:rPr>
            <a:t> فرد نامناسب برای </a:t>
          </a:r>
          <a:r>
            <a:rPr lang="fa-IR" sz="1300" dirty="0" err="1">
              <a:cs typeface="B Nazanin" panose="00000400000000000000" pitchFamily="2" charset="-78"/>
            </a:rPr>
            <a:t>آزمايش</a:t>
          </a:r>
          <a:r>
            <a:rPr lang="fa-IR" sz="1300" dirty="0">
              <a:cs typeface="B Nazanin" panose="00000400000000000000" pitchFamily="2" charset="-78"/>
            </a:rPr>
            <a:t> انتخاب شود</a:t>
          </a:r>
        </a:p>
        <a:p>
          <a:pPr algn="r"/>
          <a:r>
            <a:rPr lang="fa-IR" sz="1300" dirty="0">
              <a:cs typeface="B Nazanin" panose="00000400000000000000" pitchFamily="2" charset="-78"/>
            </a:rPr>
            <a:t>نمونه درست گرفته نشود</a:t>
          </a:r>
          <a:endParaRPr lang="en-ZA" sz="1300" dirty="0">
            <a:cs typeface="B Nazanin" panose="00000400000000000000" pitchFamily="2" charset="-78"/>
          </a:endParaRPr>
        </a:p>
      </dgm:t>
    </dgm:pt>
    <dgm:pt modelId="{AD72ADFE-F6F7-4BEC-935E-D2B960AB4F40}" type="parTrans" cxnId="{D68AE568-0C2E-4473-A045-6DFB81A1CEAE}">
      <dgm:prSet/>
      <dgm:spPr/>
      <dgm:t>
        <a:bodyPr/>
        <a:lstStyle/>
        <a:p>
          <a:endParaRPr lang="en-ZA"/>
        </a:p>
      </dgm:t>
    </dgm:pt>
    <dgm:pt modelId="{0DA5989A-34D5-44CD-B4A4-972A66A408B0}" type="sibTrans" cxnId="{D68AE568-0C2E-4473-A045-6DFB81A1CEAE}">
      <dgm:prSet/>
      <dgm:spPr/>
      <dgm:t>
        <a:bodyPr/>
        <a:lstStyle/>
        <a:p>
          <a:endParaRPr lang="en-ZA"/>
        </a:p>
      </dgm:t>
    </dgm:pt>
    <dgm:pt modelId="{F2322F0E-21A5-402F-B34F-FF94E2B4B0EF}">
      <dgm:prSet phldrT="[Text]"/>
      <dgm:spPr/>
      <dgm:t>
        <a:bodyPr/>
        <a:lstStyle/>
        <a:p>
          <a:r>
            <a:rPr lang="fa-IR" dirty="0" err="1">
              <a:cs typeface="B Nazanin" panose="00000400000000000000" pitchFamily="2" charset="-78"/>
            </a:rPr>
            <a:t>حين</a:t>
          </a:r>
          <a:r>
            <a:rPr lang="fa-IR" dirty="0">
              <a:cs typeface="B Nazanin" panose="00000400000000000000" pitchFamily="2" charset="-78"/>
            </a:rPr>
            <a:t> انجام </a:t>
          </a:r>
          <a:r>
            <a:rPr lang="fa-IR" dirty="0" err="1">
              <a:cs typeface="B Nazanin" panose="00000400000000000000" pitchFamily="2" charset="-78"/>
            </a:rPr>
            <a:t>آزمايش</a:t>
          </a:r>
          <a:endParaRPr lang="en-ZA" dirty="0">
            <a:cs typeface="B Nazanin" panose="00000400000000000000" pitchFamily="2" charset="-78"/>
          </a:endParaRPr>
        </a:p>
      </dgm:t>
    </dgm:pt>
    <dgm:pt modelId="{9B5E1D47-4296-4158-883E-09F8E70B8F0D}" type="parTrans" cxnId="{05282331-BC74-480D-8907-3D5CD9407C10}">
      <dgm:prSet/>
      <dgm:spPr/>
      <dgm:t>
        <a:bodyPr/>
        <a:lstStyle/>
        <a:p>
          <a:endParaRPr lang="en-ZA"/>
        </a:p>
      </dgm:t>
    </dgm:pt>
    <dgm:pt modelId="{72383F04-D7A9-4DCB-8BC9-6A9A0C5A8A60}" type="sibTrans" cxnId="{05282331-BC74-480D-8907-3D5CD9407C10}">
      <dgm:prSet/>
      <dgm:spPr/>
      <dgm:t>
        <a:bodyPr/>
        <a:lstStyle/>
        <a:p>
          <a:endParaRPr lang="en-ZA"/>
        </a:p>
      </dgm:t>
    </dgm:pt>
    <dgm:pt modelId="{3CE5F7BB-EA8E-41B9-80E9-BDFAD2024FE0}">
      <dgm:prSet phldrT="[Text]" custT="1"/>
      <dgm:spPr/>
      <dgm:t>
        <a:bodyPr/>
        <a:lstStyle/>
        <a:p>
          <a:pPr algn="r"/>
          <a:r>
            <a:rPr lang="fa-IR" sz="1300" dirty="0">
              <a:cs typeface="B Nazanin" panose="00000400000000000000" pitchFamily="2" charset="-78"/>
            </a:rPr>
            <a:t>نمونه اشتباه مورد </a:t>
          </a:r>
          <a:r>
            <a:rPr lang="fa-IR" sz="1300" dirty="0" err="1">
              <a:cs typeface="B Nazanin" panose="00000400000000000000" pitchFamily="2" charset="-78"/>
            </a:rPr>
            <a:t>آزمايش</a:t>
          </a:r>
          <a:r>
            <a:rPr lang="fa-IR" sz="1300" dirty="0">
              <a:cs typeface="B Nazanin" panose="00000400000000000000" pitchFamily="2" charset="-78"/>
            </a:rPr>
            <a:t> قرار </a:t>
          </a:r>
          <a:r>
            <a:rPr lang="fa-IR" sz="1300" dirty="0" err="1">
              <a:cs typeface="B Nazanin" panose="00000400000000000000" pitchFamily="2" charset="-78"/>
            </a:rPr>
            <a:t>گيرد</a:t>
          </a:r>
          <a:endParaRPr lang="en-ZA" sz="1300" dirty="0">
            <a:cs typeface="B Nazanin" panose="00000400000000000000" pitchFamily="2" charset="-78"/>
          </a:endParaRPr>
        </a:p>
        <a:p>
          <a:pPr algn="r"/>
          <a:r>
            <a:rPr lang="fa-IR" sz="1300" dirty="0" err="1">
              <a:cs typeface="B Nazanin" panose="00000400000000000000" pitchFamily="2" charset="-78"/>
            </a:rPr>
            <a:t>آزمايش</a:t>
          </a:r>
          <a:r>
            <a:rPr lang="fa-IR" sz="1300" dirty="0">
              <a:cs typeface="B Nazanin" panose="00000400000000000000" pitchFamily="2" charset="-78"/>
            </a:rPr>
            <a:t> مطابق دستور سازنده انجام نشود</a:t>
          </a:r>
          <a:endParaRPr lang="en-ZA" sz="1300" dirty="0">
            <a:cs typeface="B Nazanin" panose="00000400000000000000" pitchFamily="2" charset="-78"/>
          </a:endParaRPr>
        </a:p>
        <a:p>
          <a:pPr algn="r"/>
          <a:r>
            <a:rPr lang="fa-IR" sz="1300" dirty="0">
              <a:cs typeface="B Nazanin" panose="00000400000000000000" pitchFamily="2" charset="-78"/>
            </a:rPr>
            <a:t>کنترل  </a:t>
          </a:r>
          <a:r>
            <a:rPr lang="fa-IR" sz="1300" dirty="0" err="1">
              <a:cs typeface="B Nazanin" panose="00000400000000000000" pitchFamily="2" charset="-78"/>
            </a:rPr>
            <a:t>کيفی</a:t>
          </a:r>
          <a:r>
            <a:rPr lang="fa-IR" sz="1300" dirty="0">
              <a:cs typeface="B Nazanin" panose="00000400000000000000" pitchFamily="2" charset="-78"/>
            </a:rPr>
            <a:t> انجام نشود</a:t>
          </a:r>
          <a:endParaRPr lang="en-ZA" sz="1300" dirty="0">
            <a:cs typeface="B Nazanin" panose="00000400000000000000" pitchFamily="2" charset="-78"/>
          </a:endParaRPr>
        </a:p>
      </dgm:t>
    </dgm:pt>
    <dgm:pt modelId="{F84130F2-D623-4293-9910-E95B88A6CF1D}" type="parTrans" cxnId="{7B0ECD34-2AF2-4A1F-86BA-AD67DCC4ADC8}">
      <dgm:prSet/>
      <dgm:spPr/>
      <dgm:t>
        <a:bodyPr/>
        <a:lstStyle/>
        <a:p>
          <a:endParaRPr lang="en-ZA"/>
        </a:p>
      </dgm:t>
    </dgm:pt>
    <dgm:pt modelId="{3D78708A-107C-421D-9741-670C75DCDAAE}" type="sibTrans" cxnId="{7B0ECD34-2AF2-4A1F-86BA-AD67DCC4ADC8}">
      <dgm:prSet/>
      <dgm:spPr/>
      <dgm:t>
        <a:bodyPr/>
        <a:lstStyle/>
        <a:p>
          <a:endParaRPr lang="en-ZA"/>
        </a:p>
      </dgm:t>
    </dgm:pt>
    <dgm:pt modelId="{2713AC6D-0FEB-4C61-A16E-7F0886FBBA7F}">
      <dgm:prSet phldrT="[Text]"/>
      <dgm:spPr/>
      <dgm:t>
        <a:bodyPr/>
        <a:lstStyle/>
        <a:p>
          <a:r>
            <a:rPr lang="fa-IR" dirty="0">
              <a:cs typeface="B Nazanin" panose="00000400000000000000" pitchFamily="2" charset="-78"/>
            </a:rPr>
            <a:t>بعد از </a:t>
          </a:r>
          <a:r>
            <a:rPr lang="fa-IR" dirty="0" err="1">
              <a:cs typeface="B Nazanin" panose="00000400000000000000" pitchFamily="2" charset="-78"/>
            </a:rPr>
            <a:t>آزمايش</a:t>
          </a:r>
          <a:endParaRPr lang="en-ZA" dirty="0">
            <a:cs typeface="B Nazanin" panose="00000400000000000000" pitchFamily="2" charset="-78"/>
          </a:endParaRPr>
        </a:p>
      </dgm:t>
    </dgm:pt>
    <dgm:pt modelId="{91B3B4E9-F7BB-4B76-A562-7111EC452FC0}" type="parTrans" cxnId="{303D4201-B64A-42A1-B9F6-4CE3BA7F7F1E}">
      <dgm:prSet/>
      <dgm:spPr/>
      <dgm:t>
        <a:bodyPr/>
        <a:lstStyle/>
        <a:p>
          <a:endParaRPr lang="en-ZA"/>
        </a:p>
      </dgm:t>
    </dgm:pt>
    <dgm:pt modelId="{1EFEC0D4-7B6A-4B0F-9D38-B6F34A99FBF9}" type="sibTrans" cxnId="{303D4201-B64A-42A1-B9F6-4CE3BA7F7F1E}">
      <dgm:prSet/>
      <dgm:spPr/>
      <dgm:t>
        <a:bodyPr/>
        <a:lstStyle/>
        <a:p>
          <a:endParaRPr lang="en-ZA"/>
        </a:p>
      </dgm:t>
    </dgm:pt>
    <dgm:pt modelId="{C2BE874A-2EC1-4CC8-9C37-DBE459201793}">
      <dgm:prSet phldrT="[Text]" custT="1"/>
      <dgm:spPr/>
      <dgm:t>
        <a:bodyPr/>
        <a:lstStyle/>
        <a:p>
          <a:pPr algn="r"/>
          <a:r>
            <a:rPr lang="fa-IR" sz="1300" dirty="0" err="1">
              <a:cs typeface="B Nazanin" panose="00000400000000000000" pitchFamily="2" charset="-78"/>
            </a:rPr>
            <a:t>نتيجه</a:t>
          </a:r>
          <a:r>
            <a:rPr lang="fa-IR" sz="1300" dirty="0">
              <a:cs typeface="B Nazanin" panose="00000400000000000000" pitchFamily="2" charset="-78"/>
            </a:rPr>
            <a:t> اشتباه </a:t>
          </a:r>
          <a:r>
            <a:rPr lang="fa-IR" sz="1300" dirty="0" err="1">
              <a:cs typeface="B Nazanin" panose="00000400000000000000" pitchFamily="2" charset="-78"/>
            </a:rPr>
            <a:t>تفسير</a:t>
          </a:r>
          <a:r>
            <a:rPr lang="fa-IR" sz="1300" dirty="0">
              <a:cs typeface="B Nazanin" panose="00000400000000000000" pitchFamily="2" charset="-78"/>
            </a:rPr>
            <a:t> شود</a:t>
          </a:r>
          <a:endParaRPr lang="en-ZA" sz="1300" dirty="0">
            <a:cs typeface="B Nazanin" panose="00000400000000000000" pitchFamily="2" charset="-78"/>
          </a:endParaRPr>
        </a:p>
        <a:p>
          <a:pPr algn="r"/>
          <a:endParaRPr lang="en-ZA" sz="1300" dirty="0">
            <a:cs typeface="B Nazanin" panose="00000400000000000000" pitchFamily="2" charset="-78"/>
          </a:endParaRPr>
        </a:p>
        <a:p>
          <a:pPr algn="r"/>
          <a:r>
            <a:rPr lang="fa-IR" sz="1300" dirty="0">
              <a:cs typeface="B Nazanin" panose="00000400000000000000" pitchFamily="2" charset="-78"/>
            </a:rPr>
            <a:t>گزارش اشتباه ثبت شود</a:t>
          </a:r>
          <a:endParaRPr lang="en-ZA" sz="1300" dirty="0">
            <a:cs typeface="B Nazanin" panose="00000400000000000000" pitchFamily="2" charset="-78"/>
          </a:endParaRPr>
        </a:p>
      </dgm:t>
    </dgm:pt>
    <dgm:pt modelId="{D124FBEF-5E36-4AC7-B33A-56AD5CE8BB69}" type="parTrans" cxnId="{833AF004-B72B-41AA-9208-707A8DFC4117}">
      <dgm:prSet/>
      <dgm:spPr/>
      <dgm:t>
        <a:bodyPr/>
        <a:lstStyle/>
        <a:p>
          <a:endParaRPr lang="en-ZA"/>
        </a:p>
      </dgm:t>
    </dgm:pt>
    <dgm:pt modelId="{E9827510-7FA6-4C0D-A428-ACA6F2E4EE95}" type="sibTrans" cxnId="{833AF004-B72B-41AA-9208-707A8DFC4117}">
      <dgm:prSet/>
      <dgm:spPr/>
      <dgm:t>
        <a:bodyPr/>
        <a:lstStyle/>
        <a:p>
          <a:endParaRPr lang="en-ZA"/>
        </a:p>
      </dgm:t>
    </dgm:pt>
    <dgm:pt modelId="{D0AC5A13-1D16-4ED1-999B-B11C0C96AAB7}" type="pres">
      <dgm:prSet presAssocID="{7F2BF786-00CC-4E72-A793-A15AF36643A7}" presName="theList" presStyleCnt="0">
        <dgm:presLayoutVars>
          <dgm:dir/>
          <dgm:animLvl val="lvl"/>
          <dgm:resizeHandles val="exact"/>
        </dgm:presLayoutVars>
      </dgm:prSet>
      <dgm:spPr/>
    </dgm:pt>
    <dgm:pt modelId="{A81035B2-6C3F-4BCF-B6B6-A48C7C52AA72}" type="pres">
      <dgm:prSet presAssocID="{01E42DE2-28F9-4292-82FD-2378C603AC25}" presName="compNode" presStyleCnt="0"/>
      <dgm:spPr/>
    </dgm:pt>
    <dgm:pt modelId="{D6F9923C-5C90-4ED0-A278-AF09A02679DB}" type="pres">
      <dgm:prSet presAssocID="{01E42DE2-28F9-4292-82FD-2378C603AC25}" presName="noGeometry" presStyleCnt="0"/>
      <dgm:spPr/>
    </dgm:pt>
    <dgm:pt modelId="{D98529C0-F50C-40F6-9D2B-8832715A262B}" type="pres">
      <dgm:prSet presAssocID="{01E42DE2-28F9-4292-82FD-2378C603AC25}" presName="childTextVisible" presStyleLbl="bgAccFollowNode1" presStyleIdx="0" presStyleCnt="3" custScaleX="123110" custLinFactNeighborX="-7432" custLinFactNeighborY="-128">
        <dgm:presLayoutVars>
          <dgm:bulletEnabled val="1"/>
        </dgm:presLayoutVars>
      </dgm:prSet>
      <dgm:spPr/>
    </dgm:pt>
    <dgm:pt modelId="{F6F238B4-D08F-4F4F-870E-0D5C5CEC31C3}" type="pres">
      <dgm:prSet presAssocID="{01E42DE2-28F9-4292-82FD-2378C603AC25}" presName="childTextHidden" presStyleLbl="bgAccFollowNode1" presStyleIdx="0" presStyleCnt="3"/>
      <dgm:spPr/>
    </dgm:pt>
    <dgm:pt modelId="{37828790-061C-4229-B94C-7312DD9B739C}" type="pres">
      <dgm:prSet presAssocID="{01E42DE2-28F9-4292-82FD-2378C603AC25}" presName="parentText" presStyleLbl="node1" presStyleIdx="0" presStyleCnt="3" custLinFactNeighborX="-22002" custLinFactNeighborY="5161">
        <dgm:presLayoutVars>
          <dgm:chMax val="1"/>
          <dgm:bulletEnabled val="1"/>
        </dgm:presLayoutVars>
      </dgm:prSet>
      <dgm:spPr/>
    </dgm:pt>
    <dgm:pt modelId="{3B2FF444-2DBC-4A9B-B2B9-8BCEFC739DB6}" type="pres">
      <dgm:prSet presAssocID="{01E42DE2-28F9-4292-82FD-2378C603AC25}" presName="aSpace" presStyleCnt="0"/>
      <dgm:spPr/>
    </dgm:pt>
    <dgm:pt modelId="{E7987E34-BF75-454F-B1AC-668E11B67357}" type="pres">
      <dgm:prSet presAssocID="{F2322F0E-21A5-402F-B34F-FF94E2B4B0EF}" presName="compNode" presStyleCnt="0"/>
      <dgm:spPr/>
    </dgm:pt>
    <dgm:pt modelId="{7E1A6360-6B10-4B32-89A5-6E00D7EB3468}" type="pres">
      <dgm:prSet presAssocID="{F2322F0E-21A5-402F-B34F-FF94E2B4B0EF}" presName="noGeometry" presStyleCnt="0"/>
      <dgm:spPr/>
    </dgm:pt>
    <dgm:pt modelId="{89C1310D-DB09-4DEA-A783-E6EBCBEADC20}" type="pres">
      <dgm:prSet presAssocID="{F2322F0E-21A5-402F-B34F-FF94E2B4B0EF}" presName="childTextVisible" presStyleLbl="bgAccFollowNode1" presStyleIdx="1" presStyleCnt="3" custScaleX="133389" custLinFactNeighborX="-1330" custLinFactNeighborY="-1209">
        <dgm:presLayoutVars>
          <dgm:bulletEnabled val="1"/>
        </dgm:presLayoutVars>
      </dgm:prSet>
      <dgm:spPr/>
    </dgm:pt>
    <dgm:pt modelId="{2C886F73-9BFE-4C5F-8E14-82ACA43BD5B6}" type="pres">
      <dgm:prSet presAssocID="{F2322F0E-21A5-402F-B34F-FF94E2B4B0EF}" presName="childTextHidden" presStyleLbl="bgAccFollowNode1" presStyleIdx="1" presStyleCnt="3"/>
      <dgm:spPr/>
    </dgm:pt>
    <dgm:pt modelId="{DE486BE8-9E42-431D-AC29-EFA904200E58}" type="pres">
      <dgm:prSet presAssocID="{F2322F0E-21A5-402F-B34F-FF94E2B4B0EF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7E13BA13-0E46-4D8C-AF36-FCDE2318539E}" type="pres">
      <dgm:prSet presAssocID="{F2322F0E-21A5-402F-B34F-FF94E2B4B0EF}" presName="aSpace" presStyleCnt="0"/>
      <dgm:spPr/>
    </dgm:pt>
    <dgm:pt modelId="{B971FFA4-9BC5-42D9-8493-48F5D21D97B5}" type="pres">
      <dgm:prSet presAssocID="{2713AC6D-0FEB-4C61-A16E-7F0886FBBA7F}" presName="compNode" presStyleCnt="0"/>
      <dgm:spPr/>
    </dgm:pt>
    <dgm:pt modelId="{E50ADB93-FDCB-49EE-A78A-1FFC65B95443}" type="pres">
      <dgm:prSet presAssocID="{2713AC6D-0FEB-4C61-A16E-7F0886FBBA7F}" presName="noGeometry" presStyleCnt="0"/>
      <dgm:spPr/>
    </dgm:pt>
    <dgm:pt modelId="{4D6B0018-7C5C-415E-BFC0-E13DC5155B33}" type="pres">
      <dgm:prSet presAssocID="{2713AC6D-0FEB-4C61-A16E-7F0886FBBA7F}" presName="childTextVisible" presStyleLbl="bgAccFollowNode1" presStyleIdx="2" presStyleCnt="3" custScaleX="122152">
        <dgm:presLayoutVars>
          <dgm:bulletEnabled val="1"/>
        </dgm:presLayoutVars>
      </dgm:prSet>
      <dgm:spPr/>
    </dgm:pt>
    <dgm:pt modelId="{A77FAC75-B331-47A8-BDAE-86D0A37E1BBD}" type="pres">
      <dgm:prSet presAssocID="{2713AC6D-0FEB-4C61-A16E-7F0886FBBA7F}" presName="childTextHidden" presStyleLbl="bgAccFollowNode1" presStyleIdx="2" presStyleCnt="3"/>
      <dgm:spPr/>
    </dgm:pt>
    <dgm:pt modelId="{CD573AE0-B631-400A-9650-9EC821D79BC9}" type="pres">
      <dgm:prSet presAssocID="{2713AC6D-0FEB-4C61-A16E-7F0886FBBA7F}" presName="parentText" presStyleLbl="node1" presStyleIdx="2" presStyleCnt="3" custLinFactNeighborX="576" custLinFactNeighborY="-5958">
        <dgm:presLayoutVars>
          <dgm:chMax val="1"/>
          <dgm:bulletEnabled val="1"/>
        </dgm:presLayoutVars>
      </dgm:prSet>
      <dgm:spPr/>
    </dgm:pt>
  </dgm:ptLst>
  <dgm:cxnLst>
    <dgm:cxn modelId="{303D4201-B64A-42A1-B9F6-4CE3BA7F7F1E}" srcId="{7F2BF786-00CC-4E72-A793-A15AF36643A7}" destId="{2713AC6D-0FEB-4C61-A16E-7F0886FBBA7F}" srcOrd="2" destOrd="0" parTransId="{91B3B4E9-F7BB-4B76-A562-7111EC452FC0}" sibTransId="{1EFEC0D4-7B6A-4B0F-9D38-B6F34A99FBF9}"/>
    <dgm:cxn modelId="{833AF004-B72B-41AA-9208-707A8DFC4117}" srcId="{2713AC6D-0FEB-4C61-A16E-7F0886FBBA7F}" destId="{C2BE874A-2EC1-4CC8-9C37-DBE459201793}" srcOrd="0" destOrd="0" parTransId="{D124FBEF-5E36-4AC7-B33A-56AD5CE8BB69}" sibTransId="{E9827510-7FA6-4C0D-A428-ACA6F2E4EE95}"/>
    <dgm:cxn modelId="{B9744E0A-343A-4002-8045-2A65E8773721}" type="presOf" srcId="{3CE5F7BB-EA8E-41B9-80E9-BDFAD2024FE0}" destId="{89C1310D-DB09-4DEA-A783-E6EBCBEADC20}" srcOrd="0" destOrd="0" presId="urn:microsoft.com/office/officeart/2005/8/layout/hProcess6"/>
    <dgm:cxn modelId="{E2711312-3BBB-4674-BB02-BD6A3B166D50}" type="presOf" srcId="{BA7AE837-CB14-4189-8384-949B32CB1152}" destId="{F6F238B4-D08F-4F4F-870E-0D5C5CEC31C3}" srcOrd="1" destOrd="0" presId="urn:microsoft.com/office/officeart/2005/8/layout/hProcess6"/>
    <dgm:cxn modelId="{3983A215-B79D-4324-AD9C-6464A548107B}" srcId="{7F2BF786-00CC-4E72-A793-A15AF36643A7}" destId="{01E42DE2-28F9-4292-82FD-2378C603AC25}" srcOrd="0" destOrd="0" parTransId="{5C0F85E2-8F5A-434B-8DFB-DC4BD2FD5C96}" sibTransId="{73F3377B-57E1-4A65-9A8B-C1BB14C2F220}"/>
    <dgm:cxn modelId="{3BDBC026-FB26-4095-8D24-6C1ED6D4E615}" type="presOf" srcId="{3CE5F7BB-EA8E-41B9-80E9-BDFAD2024FE0}" destId="{2C886F73-9BFE-4C5F-8E14-82ACA43BD5B6}" srcOrd="1" destOrd="0" presId="urn:microsoft.com/office/officeart/2005/8/layout/hProcess6"/>
    <dgm:cxn modelId="{05282331-BC74-480D-8907-3D5CD9407C10}" srcId="{7F2BF786-00CC-4E72-A793-A15AF36643A7}" destId="{F2322F0E-21A5-402F-B34F-FF94E2B4B0EF}" srcOrd="1" destOrd="0" parTransId="{9B5E1D47-4296-4158-883E-09F8E70B8F0D}" sibTransId="{72383F04-D7A9-4DCB-8BC9-6A9A0C5A8A60}"/>
    <dgm:cxn modelId="{7B0ECD34-2AF2-4A1F-86BA-AD67DCC4ADC8}" srcId="{F2322F0E-21A5-402F-B34F-FF94E2B4B0EF}" destId="{3CE5F7BB-EA8E-41B9-80E9-BDFAD2024FE0}" srcOrd="0" destOrd="0" parTransId="{F84130F2-D623-4293-9910-E95B88A6CF1D}" sibTransId="{3D78708A-107C-421D-9741-670C75DCDAAE}"/>
    <dgm:cxn modelId="{7DAB6438-9DCE-4DA3-96F1-2147D328AE96}" type="presOf" srcId="{2713AC6D-0FEB-4C61-A16E-7F0886FBBA7F}" destId="{CD573AE0-B631-400A-9650-9EC821D79BC9}" srcOrd="0" destOrd="0" presId="urn:microsoft.com/office/officeart/2005/8/layout/hProcess6"/>
    <dgm:cxn modelId="{3A484F63-766D-43A3-97E8-0FC9270E07C9}" type="presOf" srcId="{C2BE874A-2EC1-4CC8-9C37-DBE459201793}" destId="{4D6B0018-7C5C-415E-BFC0-E13DC5155B33}" srcOrd="0" destOrd="0" presId="urn:microsoft.com/office/officeart/2005/8/layout/hProcess6"/>
    <dgm:cxn modelId="{39F41D68-2AA2-43E5-93C9-D4DA7F089AE3}" type="presOf" srcId="{01E42DE2-28F9-4292-82FD-2378C603AC25}" destId="{37828790-061C-4229-B94C-7312DD9B739C}" srcOrd="0" destOrd="0" presId="urn:microsoft.com/office/officeart/2005/8/layout/hProcess6"/>
    <dgm:cxn modelId="{D68AE568-0C2E-4473-A045-6DFB81A1CEAE}" srcId="{01E42DE2-28F9-4292-82FD-2378C603AC25}" destId="{BA7AE837-CB14-4189-8384-949B32CB1152}" srcOrd="0" destOrd="0" parTransId="{AD72ADFE-F6F7-4BEC-935E-D2B960AB4F40}" sibTransId="{0DA5989A-34D5-44CD-B4A4-972A66A408B0}"/>
    <dgm:cxn modelId="{FBB72F7B-1545-4AA6-8FDC-A69B394A5394}" type="presOf" srcId="{7F2BF786-00CC-4E72-A793-A15AF36643A7}" destId="{D0AC5A13-1D16-4ED1-999B-B11C0C96AAB7}" srcOrd="0" destOrd="0" presId="urn:microsoft.com/office/officeart/2005/8/layout/hProcess6"/>
    <dgm:cxn modelId="{A2C7C1BC-D813-48B6-8396-5949E27DF4BC}" type="presOf" srcId="{F2322F0E-21A5-402F-B34F-FF94E2B4B0EF}" destId="{DE486BE8-9E42-431D-AC29-EFA904200E58}" srcOrd="0" destOrd="0" presId="urn:microsoft.com/office/officeart/2005/8/layout/hProcess6"/>
    <dgm:cxn modelId="{4D9302EC-8A7F-49BB-8C71-85BAC4DC2968}" type="presOf" srcId="{BA7AE837-CB14-4189-8384-949B32CB1152}" destId="{D98529C0-F50C-40F6-9D2B-8832715A262B}" srcOrd="0" destOrd="0" presId="urn:microsoft.com/office/officeart/2005/8/layout/hProcess6"/>
    <dgm:cxn modelId="{7E24FFFE-F193-47AB-A07A-480D8C6D0B57}" type="presOf" srcId="{C2BE874A-2EC1-4CC8-9C37-DBE459201793}" destId="{A77FAC75-B331-47A8-BDAE-86D0A37E1BBD}" srcOrd="1" destOrd="0" presId="urn:microsoft.com/office/officeart/2005/8/layout/hProcess6"/>
    <dgm:cxn modelId="{AE65340E-B79D-4C12-910C-B1DF54570A3C}" type="presParOf" srcId="{D0AC5A13-1D16-4ED1-999B-B11C0C96AAB7}" destId="{A81035B2-6C3F-4BCF-B6B6-A48C7C52AA72}" srcOrd="0" destOrd="0" presId="urn:microsoft.com/office/officeart/2005/8/layout/hProcess6"/>
    <dgm:cxn modelId="{83C64161-D932-4481-9EEE-66CA23EC00B7}" type="presParOf" srcId="{A81035B2-6C3F-4BCF-B6B6-A48C7C52AA72}" destId="{D6F9923C-5C90-4ED0-A278-AF09A02679DB}" srcOrd="0" destOrd="0" presId="urn:microsoft.com/office/officeart/2005/8/layout/hProcess6"/>
    <dgm:cxn modelId="{5B80D35A-FC07-478B-810C-496DB03F32EA}" type="presParOf" srcId="{A81035B2-6C3F-4BCF-B6B6-A48C7C52AA72}" destId="{D98529C0-F50C-40F6-9D2B-8832715A262B}" srcOrd="1" destOrd="0" presId="urn:microsoft.com/office/officeart/2005/8/layout/hProcess6"/>
    <dgm:cxn modelId="{9424244D-969C-4ED1-B275-BD5245275E57}" type="presParOf" srcId="{A81035B2-6C3F-4BCF-B6B6-A48C7C52AA72}" destId="{F6F238B4-D08F-4F4F-870E-0D5C5CEC31C3}" srcOrd="2" destOrd="0" presId="urn:microsoft.com/office/officeart/2005/8/layout/hProcess6"/>
    <dgm:cxn modelId="{399B709F-7E24-4EFE-A26B-4379C8EB56F8}" type="presParOf" srcId="{A81035B2-6C3F-4BCF-B6B6-A48C7C52AA72}" destId="{37828790-061C-4229-B94C-7312DD9B739C}" srcOrd="3" destOrd="0" presId="urn:microsoft.com/office/officeart/2005/8/layout/hProcess6"/>
    <dgm:cxn modelId="{A7795EBD-B251-4A7F-A207-7292AB5C5E8B}" type="presParOf" srcId="{D0AC5A13-1D16-4ED1-999B-B11C0C96AAB7}" destId="{3B2FF444-2DBC-4A9B-B2B9-8BCEFC739DB6}" srcOrd="1" destOrd="0" presId="urn:microsoft.com/office/officeart/2005/8/layout/hProcess6"/>
    <dgm:cxn modelId="{0E372A8D-43E7-46F1-9862-FD450EA26298}" type="presParOf" srcId="{D0AC5A13-1D16-4ED1-999B-B11C0C96AAB7}" destId="{E7987E34-BF75-454F-B1AC-668E11B67357}" srcOrd="2" destOrd="0" presId="urn:microsoft.com/office/officeart/2005/8/layout/hProcess6"/>
    <dgm:cxn modelId="{3CB5B489-A6F3-46EC-9006-0ED6BA7A3F3A}" type="presParOf" srcId="{E7987E34-BF75-454F-B1AC-668E11B67357}" destId="{7E1A6360-6B10-4B32-89A5-6E00D7EB3468}" srcOrd="0" destOrd="0" presId="urn:microsoft.com/office/officeart/2005/8/layout/hProcess6"/>
    <dgm:cxn modelId="{DA36518C-3E36-4017-8668-DDAA633C87D2}" type="presParOf" srcId="{E7987E34-BF75-454F-B1AC-668E11B67357}" destId="{89C1310D-DB09-4DEA-A783-E6EBCBEADC20}" srcOrd="1" destOrd="0" presId="urn:microsoft.com/office/officeart/2005/8/layout/hProcess6"/>
    <dgm:cxn modelId="{C0258201-7668-4519-8E51-87DE8A6399CD}" type="presParOf" srcId="{E7987E34-BF75-454F-B1AC-668E11B67357}" destId="{2C886F73-9BFE-4C5F-8E14-82ACA43BD5B6}" srcOrd="2" destOrd="0" presId="urn:microsoft.com/office/officeart/2005/8/layout/hProcess6"/>
    <dgm:cxn modelId="{097E1F69-1C7D-43A5-B4A6-2DFBE176E900}" type="presParOf" srcId="{E7987E34-BF75-454F-B1AC-668E11B67357}" destId="{DE486BE8-9E42-431D-AC29-EFA904200E58}" srcOrd="3" destOrd="0" presId="urn:microsoft.com/office/officeart/2005/8/layout/hProcess6"/>
    <dgm:cxn modelId="{BAED528E-AE51-4E4C-BD28-DD8809BF6BCF}" type="presParOf" srcId="{D0AC5A13-1D16-4ED1-999B-B11C0C96AAB7}" destId="{7E13BA13-0E46-4D8C-AF36-FCDE2318539E}" srcOrd="3" destOrd="0" presId="urn:microsoft.com/office/officeart/2005/8/layout/hProcess6"/>
    <dgm:cxn modelId="{39C62585-9E77-4C9A-9013-2E9498B68140}" type="presParOf" srcId="{D0AC5A13-1D16-4ED1-999B-B11C0C96AAB7}" destId="{B971FFA4-9BC5-42D9-8493-48F5D21D97B5}" srcOrd="4" destOrd="0" presId="urn:microsoft.com/office/officeart/2005/8/layout/hProcess6"/>
    <dgm:cxn modelId="{CD973F3B-4AD3-471F-8B4A-BDFAE2C80BB5}" type="presParOf" srcId="{B971FFA4-9BC5-42D9-8493-48F5D21D97B5}" destId="{E50ADB93-FDCB-49EE-A78A-1FFC65B95443}" srcOrd="0" destOrd="0" presId="urn:microsoft.com/office/officeart/2005/8/layout/hProcess6"/>
    <dgm:cxn modelId="{22B6AD5E-D20B-4C5C-91AC-CFDD2B441BE4}" type="presParOf" srcId="{B971FFA4-9BC5-42D9-8493-48F5D21D97B5}" destId="{4D6B0018-7C5C-415E-BFC0-E13DC5155B33}" srcOrd="1" destOrd="0" presId="urn:microsoft.com/office/officeart/2005/8/layout/hProcess6"/>
    <dgm:cxn modelId="{F687E310-769C-4760-B4A2-7731FD18493F}" type="presParOf" srcId="{B971FFA4-9BC5-42D9-8493-48F5D21D97B5}" destId="{A77FAC75-B331-47A8-BDAE-86D0A37E1BBD}" srcOrd="2" destOrd="0" presId="urn:microsoft.com/office/officeart/2005/8/layout/hProcess6"/>
    <dgm:cxn modelId="{332AEBAB-E1E6-48FA-9F50-5F96EE523794}" type="presParOf" srcId="{B971FFA4-9BC5-42D9-8493-48F5D21D97B5}" destId="{CD573AE0-B631-400A-9650-9EC821D79BC9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8529C0-F50C-40F6-9D2B-8832715A262B}">
      <dsp:nvSpPr>
        <dsp:cNvPr id="0" name=""/>
        <dsp:cNvSpPr/>
      </dsp:nvSpPr>
      <dsp:spPr>
        <a:xfrm>
          <a:off x="160599" y="1590500"/>
          <a:ext cx="3143432" cy="2231951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16510" bIns="8255" numCol="1" spcCol="1270" anchor="ctr" anchorCtr="0">
          <a:noAutofit/>
        </a:bodyPr>
        <a:lstStyle/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300" kern="1200" dirty="0" err="1">
              <a:cs typeface="B Nazanin" panose="00000400000000000000" pitchFamily="2" charset="-78"/>
            </a:rPr>
            <a:t>کيت</a:t>
          </a:r>
          <a:r>
            <a:rPr lang="fa-IR" sz="1300" kern="1200" dirty="0">
              <a:cs typeface="B Nazanin" panose="00000400000000000000" pitchFamily="2" charset="-78"/>
            </a:rPr>
            <a:t> ها در </a:t>
          </a:r>
          <a:r>
            <a:rPr lang="fa-IR" sz="1300" kern="1200" dirty="0" err="1">
              <a:cs typeface="B Nazanin" panose="00000400000000000000" pitchFamily="2" charset="-78"/>
            </a:rPr>
            <a:t>شرايط</a:t>
          </a:r>
          <a:r>
            <a:rPr lang="fa-IR" sz="1300" kern="1200" dirty="0">
              <a:cs typeface="B Nazanin" panose="00000400000000000000" pitchFamily="2" charset="-78"/>
            </a:rPr>
            <a:t> نامناسب نگهداری شوند</a:t>
          </a:r>
          <a:endParaRPr lang="en-ZA" sz="1300" kern="1200" dirty="0">
            <a:cs typeface="B Nazanin" panose="00000400000000000000" pitchFamily="2" charset="-78"/>
          </a:endParaRPr>
        </a:p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300" kern="1200" dirty="0">
              <a:cs typeface="B Nazanin" panose="00000400000000000000" pitchFamily="2" charset="-78"/>
            </a:rPr>
            <a:t> فرد نامناسب برای </a:t>
          </a:r>
          <a:r>
            <a:rPr lang="fa-IR" sz="1300" kern="1200" dirty="0" err="1">
              <a:cs typeface="B Nazanin" panose="00000400000000000000" pitchFamily="2" charset="-78"/>
            </a:rPr>
            <a:t>آزمايش</a:t>
          </a:r>
          <a:r>
            <a:rPr lang="fa-IR" sz="1300" kern="1200" dirty="0">
              <a:cs typeface="B Nazanin" panose="00000400000000000000" pitchFamily="2" charset="-78"/>
            </a:rPr>
            <a:t> انتخاب شود</a:t>
          </a:r>
        </a:p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300" kern="1200" dirty="0">
              <a:cs typeface="B Nazanin" panose="00000400000000000000" pitchFamily="2" charset="-78"/>
            </a:rPr>
            <a:t>نمونه درست گرفته نشود</a:t>
          </a:r>
          <a:endParaRPr lang="en-ZA" sz="1300" kern="1200" dirty="0">
            <a:cs typeface="B Nazanin" panose="00000400000000000000" pitchFamily="2" charset="-78"/>
          </a:endParaRPr>
        </a:p>
      </dsp:txBody>
      <dsp:txXfrm>
        <a:off x="946457" y="1925293"/>
        <a:ext cx="1576391" cy="1562365"/>
      </dsp:txXfrm>
    </dsp:sp>
    <dsp:sp modelId="{37828790-061C-4229-B94C-7312DD9B739C}">
      <dsp:nvSpPr>
        <dsp:cNvPr id="0" name=""/>
        <dsp:cNvSpPr/>
      </dsp:nvSpPr>
      <dsp:spPr>
        <a:xfrm>
          <a:off x="0" y="2136884"/>
          <a:ext cx="1276676" cy="12766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200" kern="1200" dirty="0">
              <a:cs typeface="B Nazanin" panose="00000400000000000000" pitchFamily="2" charset="-78"/>
            </a:rPr>
            <a:t>قبل از </a:t>
          </a:r>
          <a:r>
            <a:rPr lang="fa-IR" sz="2200" kern="1200" dirty="0" err="1">
              <a:cs typeface="B Nazanin" panose="00000400000000000000" pitchFamily="2" charset="-78"/>
            </a:rPr>
            <a:t>آزمايش</a:t>
          </a:r>
          <a:endParaRPr lang="en-ZA" sz="2200" kern="1200" dirty="0">
            <a:cs typeface="B Nazanin" panose="00000400000000000000" pitchFamily="2" charset="-78"/>
          </a:endParaRPr>
        </a:p>
      </dsp:txBody>
      <dsp:txXfrm>
        <a:off x="186965" y="2323849"/>
        <a:ext cx="902746" cy="902746"/>
      </dsp:txXfrm>
    </dsp:sp>
    <dsp:sp modelId="{89C1310D-DB09-4DEA-A783-E6EBCBEADC20}">
      <dsp:nvSpPr>
        <dsp:cNvPr id="0" name=""/>
        <dsp:cNvSpPr/>
      </dsp:nvSpPr>
      <dsp:spPr>
        <a:xfrm>
          <a:off x="3831490" y="1566373"/>
          <a:ext cx="3405891" cy="2231951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16510" bIns="8255" numCol="1" spcCol="1270" anchor="ctr" anchorCtr="0">
          <a:noAutofit/>
        </a:bodyPr>
        <a:lstStyle/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300" kern="1200" dirty="0">
              <a:cs typeface="B Nazanin" panose="00000400000000000000" pitchFamily="2" charset="-78"/>
            </a:rPr>
            <a:t>نمونه اشتباه مورد </a:t>
          </a:r>
          <a:r>
            <a:rPr lang="fa-IR" sz="1300" kern="1200" dirty="0" err="1">
              <a:cs typeface="B Nazanin" panose="00000400000000000000" pitchFamily="2" charset="-78"/>
            </a:rPr>
            <a:t>آزمايش</a:t>
          </a:r>
          <a:r>
            <a:rPr lang="fa-IR" sz="1300" kern="1200" dirty="0">
              <a:cs typeface="B Nazanin" panose="00000400000000000000" pitchFamily="2" charset="-78"/>
            </a:rPr>
            <a:t> قرار </a:t>
          </a:r>
          <a:r>
            <a:rPr lang="fa-IR" sz="1300" kern="1200" dirty="0" err="1">
              <a:cs typeface="B Nazanin" panose="00000400000000000000" pitchFamily="2" charset="-78"/>
            </a:rPr>
            <a:t>گيرد</a:t>
          </a:r>
          <a:endParaRPr lang="en-ZA" sz="1300" kern="1200" dirty="0">
            <a:cs typeface="B Nazanin" panose="00000400000000000000" pitchFamily="2" charset="-78"/>
          </a:endParaRPr>
        </a:p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300" kern="1200" dirty="0" err="1">
              <a:cs typeface="B Nazanin" panose="00000400000000000000" pitchFamily="2" charset="-78"/>
            </a:rPr>
            <a:t>آزمايش</a:t>
          </a:r>
          <a:r>
            <a:rPr lang="fa-IR" sz="1300" kern="1200" dirty="0">
              <a:cs typeface="B Nazanin" panose="00000400000000000000" pitchFamily="2" charset="-78"/>
            </a:rPr>
            <a:t> مطابق دستور سازنده انجام نشود</a:t>
          </a:r>
          <a:endParaRPr lang="en-ZA" sz="1300" kern="1200" dirty="0">
            <a:cs typeface="B Nazanin" panose="00000400000000000000" pitchFamily="2" charset="-78"/>
          </a:endParaRPr>
        </a:p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300" kern="1200" dirty="0">
              <a:cs typeface="B Nazanin" panose="00000400000000000000" pitchFamily="2" charset="-78"/>
            </a:rPr>
            <a:t>کنترل  </a:t>
          </a:r>
          <a:r>
            <a:rPr lang="fa-IR" sz="1300" kern="1200" dirty="0" err="1">
              <a:cs typeface="B Nazanin" panose="00000400000000000000" pitchFamily="2" charset="-78"/>
            </a:rPr>
            <a:t>کيفی</a:t>
          </a:r>
          <a:r>
            <a:rPr lang="fa-IR" sz="1300" kern="1200" dirty="0">
              <a:cs typeface="B Nazanin" panose="00000400000000000000" pitchFamily="2" charset="-78"/>
            </a:rPr>
            <a:t> انجام نشود</a:t>
          </a:r>
          <a:endParaRPr lang="en-ZA" sz="1300" kern="1200" dirty="0">
            <a:cs typeface="B Nazanin" panose="00000400000000000000" pitchFamily="2" charset="-78"/>
          </a:endParaRPr>
        </a:p>
      </dsp:txBody>
      <dsp:txXfrm>
        <a:off x="4682963" y="1901166"/>
        <a:ext cx="1773235" cy="1562365"/>
      </dsp:txXfrm>
    </dsp:sp>
    <dsp:sp modelId="{DE486BE8-9E42-431D-AC29-EFA904200E58}">
      <dsp:nvSpPr>
        <dsp:cNvPr id="0" name=""/>
        <dsp:cNvSpPr/>
      </dsp:nvSpPr>
      <dsp:spPr>
        <a:xfrm>
          <a:off x="3653381" y="2070995"/>
          <a:ext cx="1276676" cy="12766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200" kern="1200" dirty="0" err="1">
              <a:cs typeface="B Nazanin" panose="00000400000000000000" pitchFamily="2" charset="-78"/>
            </a:rPr>
            <a:t>حين</a:t>
          </a:r>
          <a:r>
            <a:rPr lang="fa-IR" sz="2200" kern="1200" dirty="0">
              <a:cs typeface="B Nazanin" panose="00000400000000000000" pitchFamily="2" charset="-78"/>
            </a:rPr>
            <a:t> انجام </a:t>
          </a:r>
          <a:r>
            <a:rPr lang="fa-IR" sz="2200" kern="1200" dirty="0" err="1">
              <a:cs typeface="B Nazanin" panose="00000400000000000000" pitchFamily="2" charset="-78"/>
            </a:rPr>
            <a:t>آزمايش</a:t>
          </a:r>
          <a:endParaRPr lang="en-ZA" sz="2200" kern="1200" dirty="0">
            <a:cs typeface="B Nazanin" panose="00000400000000000000" pitchFamily="2" charset="-78"/>
          </a:endParaRPr>
        </a:p>
      </dsp:txBody>
      <dsp:txXfrm>
        <a:off x="3840346" y="2257960"/>
        <a:ext cx="902746" cy="902746"/>
      </dsp:txXfrm>
    </dsp:sp>
    <dsp:sp modelId="{4D6B0018-7C5C-415E-BFC0-E13DC5155B33}">
      <dsp:nvSpPr>
        <dsp:cNvPr id="0" name=""/>
        <dsp:cNvSpPr/>
      </dsp:nvSpPr>
      <dsp:spPr>
        <a:xfrm>
          <a:off x="7786454" y="1593357"/>
          <a:ext cx="3118971" cy="2231951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16510" bIns="8255" numCol="1" spcCol="1270" anchor="ctr" anchorCtr="0">
          <a:noAutofit/>
        </a:bodyPr>
        <a:lstStyle/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300" kern="1200" dirty="0" err="1">
              <a:cs typeface="B Nazanin" panose="00000400000000000000" pitchFamily="2" charset="-78"/>
            </a:rPr>
            <a:t>نتيجه</a:t>
          </a:r>
          <a:r>
            <a:rPr lang="fa-IR" sz="1300" kern="1200" dirty="0">
              <a:cs typeface="B Nazanin" panose="00000400000000000000" pitchFamily="2" charset="-78"/>
            </a:rPr>
            <a:t> اشتباه </a:t>
          </a:r>
          <a:r>
            <a:rPr lang="fa-IR" sz="1300" kern="1200" dirty="0" err="1">
              <a:cs typeface="B Nazanin" panose="00000400000000000000" pitchFamily="2" charset="-78"/>
            </a:rPr>
            <a:t>تفسير</a:t>
          </a:r>
          <a:r>
            <a:rPr lang="fa-IR" sz="1300" kern="1200" dirty="0">
              <a:cs typeface="B Nazanin" panose="00000400000000000000" pitchFamily="2" charset="-78"/>
            </a:rPr>
            <a:t> شود</a:t>
          </a:r>
          <a:endParaRPr lang="en-ZA" sz="1300" kern="1200" dirty="0">
            <a:cs typeface="B Nazanin" panose="00000400000000000000" pitchFamily="2" charset="-78"/>
          </a:endParaRPr>
        </a:p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300" kern="1200" dirty="0">
            <a:cs typeface="B Nazanin" panose="00000400000000000000" pitchFamily="2" charset="-78"/>
          </a:endParaRPr>
        </a:p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300" kern="1200" dirty="0">
              <a:cs typeface="B Nazanin" panose="00000400000000000000" pitchFamily="2" charset="-78"/>
            </a:rPr>
            <a:t>گزارش اشتباه ثبت شود</a:t>
          </a:r>
          <a:endParaRPr lang="en-ZA" sz="1300" kern="1200" dirty="0">
            <a:cs typeface="B Nazanin" panose="00000400000000000000" pitchFamily="2" charset="-78"/>
          </a:endParaRPr>
        </a:p>
      </dsp:txBody>
      <dsp:txXfrm>
        <a:off x="8566197" y="1928150"/>
        <a:ext cx="1558045" cy="1562365"/>
      </dsp:txXfrm>
    </dsp:sp>
    <dsp:sp modelId="{CD573AE0-B631-400A-9650-9EC821D79BC9}">
      <dsp:nvSpPr>
        <dsp:cNvPr id="0" name=""/>
        <dsp:cNvSpPr/>
      </dsp:nvSpPr>
      <dsp:spPr>
        <a:xfrm>
          <a:off x="7438279" y="1994930"/>
          <a:ext cx="1276676" cy="12766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200" kern="1200" dirty="0">
              <a:cs typeface="B Nazanin" panose="00000400000000000000" pitchFamily="2" charset="-78"/>
            </a:rPr>
            <a:t>بعد از </a:t>
          </a:r>
          <a:r>
            <a:rPr lang="fa-IR" sz="2200" kern="1200" dirty="0" err="1">
              <a:cs typeface="B Nazanin" panose="00000400000000000000" pitchFamily="2" charset="-78"/>
            </a:rPr>
            <a:t>آزمايش</a:t>
          </a:r>
          <a:endParaRPr lang="en-ZA" sz="2200" kern="1200" dirty="0">
            <a:cs typeface="B Nazanin" panose="00000400000000000000" pitchFamily="2" charset="-78"/>
          </a:endParaRPr>
        </a:p>
      </dsp:txBody>
      <dsp:txXfrm>
        <a:off x="7625244" y="2181895"/>
        <a:ext cx="902746" cy="9027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75C0D-DA31-4A61-9522-AB6A7ABAEC5C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A833E6-5F4D-470A-A211-0C74CD3D3F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984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1189A08-20D2-4674-803E-19080D4C4904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FAD8D0F-DA51-4E25-A75C-FD25EF7CCF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89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D8D0F-DA51-4E25-A75C-FD25EF7CCFC5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3486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3EC23-BDAA-440A-A3E6-313CC9812466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793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D8D0F-DA51-4E25-A75C-FD25EF7CCFC5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5427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D8D0F-DA51-4E25-A75C-FD25EF7CCFC5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6078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D8D0F-DA51-4E25-A75C-FD25EF7CCFC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5262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457200" algn="r" defTabSz="914400" rtl="1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fa-IR" altLang="fa-I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rPr>
              <a:t>برای نمونه برداری، انجام آزمايش و دفع پسماندهای مربوط به آزمايش آنتی ژن کويد، بايد از وسايل حفاظت فردی بر اساس ارزيابی ريسک استفاده شود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3EC23-BDAA-440A-A3E6-313CC9812466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1256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457200" algn="r" defTabSz="914400" rtl="1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fa-IR" altLang="fa-I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rPr>
              <a:t>برای نمونه برداری، انجام آزمايش و دفع پسماندهای مربوط به آزمايش آنتی ژن کويد، بايد از وسايل حفاظت فردی بر اساس ارزيابی ريسک استفاده شود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3EC23-BDAA-440A-A3E6-313CC9812466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081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457200" algn="r" defTabSz="914400" rtl="1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fa-IR" altLang="fa-IR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rPr>
              <a:t>برای نمونه برداری، انجام آزمايش و دفع پسماندهای مربوط به آزمايش آنتی ژن کويد، بايد از وسايل حفاظت فردی بر اساس ارزيابی ريسک استفاده شود</a:t>
            </a:r>
            <a:endParaRPr kumimoji="0" lang="fa-IR" altLang="fa-IR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3EC23-BDAA-440A-A3E6-313CC9812466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4384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457200" algn="r" defTabSz="914400" rtl="1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fa-IR" altLang="fa-IR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3EC23-BDAA-440A-A3E6-313CC9812466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79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1200" strike="sngStrike" dirty="0" err="1"/>
              <a:t>تشخيص</a:t>
            </a:r>
            <a:r>
              <a:rPr lang="fa-IR" sz="1200" strike="sngStrike" dirty="0"/>
              <a:t> </a:t>
            </a:r>
            <a:r>
              <a:rPr lang="fa-IR" sz="1200" strike="sngStrike" dirty="0" err="1"/>
              <a:t>بيماران</a:t>
            </a:r>
            <a:r>
              <a:rPr lang="fa-IR" sz="1200" strike="sngStrike" dirty="0"/>
              <a:t> بی علامت یا دارای </a:t>
            </a:r>
            <a:r>
              <a:rPr lang="fa-IR" sz="1200" strike="sngStrike" dirty="0" err="1"/>
              <a:t>علايم</a:t>
            </a:r>
            <a:r>
              <a:rPr lang="fa-IR" sz="1200" strike="sngStrike" dirty="0"/>
              <a:t> </a:t>
            </a:r>
            <a:r>
              <a:rPr lang="fa-IR" sz="1200" strike="sngStrike" dirty="0" err="1"/>
              <a:t>خفيف</a:t>
            </a:r>
            <a:r>
              <a:rPr lang="fa-IR" sz="1200" strike="sngStrike" dirty="0"/>
              <a:t> (در جوامعی که </a:t>
            </a:r>
            <a:r>
              <a:rPr lang="fa-IR" sz="1200" strike="sngStrike" dirty="0" err="1"/>
              <a:t>شيوع</a:t>
            </a:r>
            <a:r>
              <a:rPr lang="fa-IR" sz="1200" strike="sngStrike" dirty="0"/>
              <a:t> </a:t>
            </a:r>
            <a:r>
              <a:rPr lang="fa-IR" sz="1200" strike="sngStrike" dirty="0" err="1"/>
              <a:t>بيماری</a:t>
            </a:r>
            <a:r>
              <a:rPr lang="fa-IR" sz="1200" strike="sngStrike" dirty="0"/>
              <a:t> بالاست)</a:t>
            </a:r>
          </a:p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D8D0F-DA51-4E25-A75C-FD25EF7CCFC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099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>
              <a:lnSpc>
                <a:spcPct val="150000"/>
              </a:lnSpc>
            </a:pPr>
            <a:r>
              <a:rPr lang="fa-IR" sz="1200" dirty="0" err="1">
                <a:solidFill>
                  <a:schemeClr val="tx1"/>
                </a:solidFill>
              </a:rPr>
              <a:t>شناسايی</a:t>
            </a:r>
            <a:r>
              <a:rPr lang="fa-IR" sz="1200" dirty="0">
                <a:solidFill>
                  <a:schemeClr val="tx1"/>
                </a:solidFill>
              </a:rPr>
              <a:t> </a:t>
            </a:r>
            <a:r>
              <a:rPr lang="fa-IR" sz="1200" dirty="0" err="1">
                <a:solidFill>
                  <a:schemeClr val="tx1"/>
                </a:solidFill>
              </a:rPr>
              <a:t>مبتلايان</a:t>
            </a:r>
            <a:r>
              <a:rPr lang="fa-IR" sz="1200" dirty="0">
                <a:solidFill>
                  <a:schemeClr val="tx1"/>
                </a:solidFill>
              </a:rPr>
              <a:t> قبل از عمل جراحی، </a:t>
            </a:r>
            <a:r>
              <a:rPr lang="fa-IR" sz="1200" dirty="0" err="1">
                <a:solidFill>
                  <a:schemeClr val="tx1"/>
                </a:solidFill>
              </a:rPr>
              <a:t>زايمان</a:t>
            </a:r>
            <a:r>
              <a:rPr lang="fa-IR" sz="1200" dirty="0">
                <a:solidFill>
                  <a:schemeClr val="tx1"/>
                </a:solidFill>
              </a:rPr>
              <a:t>، </a:t>
            </a:r>
            <a:r>
              <a:rPr lang="fa-IR" sz="1200" dirty="0" err="1">
                <a:solidFill>
                  <a:schemeClr val="tx1"/>
                </a:solidFill>
              </a:rPr>
              <a:t>ترخيص</a:t>
            </a:r>
            <a:r>
              <a:rPr lang="fa-IR" sz="1200" dirty="0">
                <a:solidFill>
                  <a:schemeClr val="tx1"/>
                </a:solidFill>
              </a:rPr>
              <a:t> از </a:t>
            </a:r>
            <a:r>
              <a:rPr lang="fa-IR" sz="1200" dirty="0" err="1">
                <a:solidFill>
                  <a:schemeClr val="tx1"/>
                </a:solidFill>
              </a:rPr>
              <a:t>بيمارستان</a:t>
            </a:r>
            <a:r>
              <a:rPr lang="fa-IR" sz="1200" dirty="0">
                <a:solidFill>
                  <a:schemeClr val="tx1"/>
                </a:solidFill>
              </a:rPr>
              <a:t>، بازگشت به کار،... بررسی سلامت ورزشکاران و غیره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D8D0F-DA51-4E25-A75C-FD25EF7CCFC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33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3EC23-BDAA-440A-A3E6-313CC981246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7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3EC23-BDAA-440A-A3E6-313CC981246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47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457200" algn="r" defTabSz="914400" rtl="1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fa-IR" altLang="fa-IR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D8D0F-DA51-4E25-A75C-FD25EF7CCFC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616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457200" algn="r" defTabSz="914400" rtl="1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fa-IR" altLang="fa-IR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D8D0F-DA51-4E25-A75C-FD25EF7CCFC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64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457200" algn="r" defTabSz="914400" rtl="1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fa-IR" altLang="fa-IR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D8D0F-DA51-4E25-A75C-FD25EF7CCFC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6472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457200" algn="r" defTabSz="914400" rtl="1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fa-IR" altLang="fa-IR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D8D0F-DA51-4E25-A75C-FD25EF7CCFC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759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Master" Target="../slideMasters/slideMaster2.xml" /><Relationship Id="rId5" Type="http://schemas.openxmlformats.org/officeDocument/2006/relationships/image" Target="../media/image7.jpeg" /><Relationship Id="rId4" Type="http://schemas.openxmlformats.org/officeDocument/2006/relationships/image" Target="../media/image6.jpeg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Master" Target="../slideMasters/slideMaster3.xml" /><Relationship Id="rId5" Type="http://schemas.openxmlformats.org/officeDocument/2006/relationships/image" Target="../media/image7.jpeg" /><Relationship Id="rId4" Type="http://schemas.openxmlformats.org/officeDocument/2006/relationships/image" Target="../media/image6.jpeg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 /><Relationship Id="rId1" Type="http://schemas.openxmlformats.org/officeDocument/2006/relationships/slideMaster" Target="../slideMasters/slideMaster4.xml" 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 /><Relationship Id="rId1" Type="http://schemas.openxmlformats.org/officeDocument/2006/relationships/slideMaster" Target="../slideMasters/slideMaster4.xml" 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2170664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استاندارد آزمايشگاههای پزشکی  ويرايش 1397 – الزامات مديريتی                        آزمايشگاه مرجع سلامت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D612D-C32D-462C-A68B-26DBEA2D6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5094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استاندارد آزمايشگاههای پزشکی  ويرايش 1397 – الزامات مديريتی                        آزمايشگاه مرجع سلامت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D612D-C32D-462C-A68B-26DBEA2D6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796632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rtl="1"/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rtl="1"/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7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/>
                <a:endPara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/>
                <a:endPara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/>
                <a:endPara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/>
                <a:endPara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/>
                <a:endPara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/>
                <a:endPara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/>
                <a:endPara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/>
                <a:endPara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/>
                <a:endPara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/>
                <a:endPara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pic>
        <p:nvPicPr>
          <p:cNvPr id="17" name="Picture 7" descr="2BSLA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232534"/>
            <a:ext cx="1016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 descr="HHS-Logo-blu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6" y="6172200"/>
            <a:ext cx="80856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6" descr="WHO-EN-C-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221422"/>
            <a:ext cx="243840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6" descr="CLSI_WHO_Blue_CMYK1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0" y="6215072"/>
            <a:ext cx="1625600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2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962400" y="1828800"/>
            <a:ext cx="8026400" cy="2209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506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altLang="en-US">
                <a:solidFill>
                  <a:srgbClr val="000000"/>
                </a:solidFill>
              </a:rPr>
              <a:t>سیستم مدیریت کیفیت در آزمایشگاه پزشکی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0F5D9-6098-4A3C-AC10-701FABFFA48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89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2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189" indent="0">
              <a:buNone/>
              <a:defRPr sz="2000"/>
            </a:lvl2pPr>
            <a:lvl3pPr marL="914377" indent="0">
              <a:buNone/>
              <a:defRPr sz="18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altLang="en-US">
                <a:solidFill>
                  <a:srgbClr val="000000"/>
                </a:solidFill>
              </a:rPr>
              <a:t>سیستم مدیریت کیفیت در آزمایشگاه پزشکی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2A4A0-C3C8-43A6-BA59-9C68F4D3D46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20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altLang="en-US">
                <a:solidFill>
                  <a:srgbClr val="000000"/>
                </a:solidFill>
              </a:rPr>
              <a:t>سیستم مدیریت کیفیت در آزمایشگاه پزشکی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AFD11-6C4B-46D8-B95D-BB3061CE034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54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altLang="en-US">
                <a:solidFill>
                  <a:srgbClr val="000000"/>
                </a:solidFill>
              </a:rPr>
              <a:t>سیستم مدیریت کیفیت در آزمایشگاه پزشکی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DCC15-3E55-4912-8662-E541D0B1C8D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12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altLang="en-US">
                <a:solidFill>
                  <a:srgbClr val="000000"/>
                </a:solidFill>
              </a:rPr>
              <a:t>سیستم مدیریت کیفیت در آزمایشگاه پزشکی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CE181-E944-466E-8994-072467CD167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61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altLang="en-US">
                <a:solidFill>
                  <a:srgbClr val="000000"/>
                </a:solidFill>
              </a:rPr>
              <a:t>سیستم مدیریت کیفیت در آزمایشگاه پزشکی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4DD26-6C19-49F6-BC98-7D247C98B02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22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23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3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23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altLang="en-US">
                <a:solidFill>
                  <a:srgbClr val="000000"/>
                </a:solidFill>
              </a:rPr>
              <a:t>سیستم مدیریت کیفیت در آزمایشگاه پزشکی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36DAF-F322-48E0-908D-8BDBEB30E78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06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0461" y="286603"/>
            <a:ext cx="10538854" cy="1450757"/>
          </a:xfrm>
        </p:spPr>
        <p:txBody>
          <a:bodyPr anchor="ctr"/>
          <a:lstStyle>
            <a:lvl1pPr marL="0" algn="ctr">
              <a:defRPr sz="4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B Nazanin" panose="000004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916" y="1737360"/>
            <a:ext cx="11074400" cy="4313766"/>
          </a:xfrm>
        </p:spPr>
        <p:txBody>
          <a:bodyPr>
            <a:normAutofit/>
          </a:bodyPr>
          <a:lstStyle>
            <a:lvl1pPr marL="457200" indent="-457200" algn="r" rtl="1">
              <a:buFont typeface="Wingdings" panose="05000000000000000000" pitchFamily="2" charset="2"/>
              <a:buChar char="§"/>
              <a:defRPr sz="2600">
                <a:latin typeface="Times New Roman" panose="02020603050405020304" pitchFamily="18" charset="0"/>
                <a:cs typeface="B Nazanin" panose="00000400000000000000" pitchFamily="2" charset="-78"/>
              </a:defRPr>
            </a:lvl1pPr>
            <a:lvl2pPr marL="0" indent="0" algn="r" rt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841248" indent="-457200" algn="r" rtl="1">
              <a:buFont typeface="Wingdings" panose="05000000000000000000" pitchFamily="2" charset="2"/>
              <a:buChar char="§"/>
              <a:defRPr sz="2600">
                <a:latin typeface="Times New Roman" panose="02020603050405020304" pitchFamily="18" charset="0"/>
                <a:cs typeface="B Nazanin" panose="00000400000000000000" pitchFamily="2" charset="-78"/>
              </a:defRPr>
            </a:lvl3pPr>
            <a:lvl4pPr marL="1024128" indent="-457200" algn="r" rtl="1">
              <a:buFont typeface="Wingdings" panose="05000000000000000000" pitchFamily="2" charset="2"/>
              <a:buChar char="§"/>
              <a:defRPr sz="2600">
                <a:latin typeface="Times New Roman" panose="02020603050405020304" pitchFamily="18" charset="0"/>
                <a:cs typeface="B Nazanin" panose="00000400000000000000" pitchFamily="2" charset="-78"/>
              </a:defRPr>
            </a:lvl4pPr>
            <a:lvl5pPr marL="1207008" indent="-457200" algn="r" rtl="1">
              <a:buFont typeface="Wingdings" panose="05000000000000000000" pitchFamily="2" charset="2"/>
              <a:buChar char="§"/>
              <a:defRPr sz="2600">
                <a:latin typeface="Times New Roman" panose="02020603050405020304" pitchFamily="18" charset="0"/>
                <a:cs typeface="B Nazanin" panose="00000400000000000000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  <a:r>
              <a:rPr lang="fa-IR" dirty="0"/>
              <a:t>  </a:t>
            </a:r>
            <a:endParaRPr lang="en-US" dirty="0"/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pic>
        <p:nvPicPr>
          <p:cNvPr id="7" name="Picture 6" descr="C:\Users\Soltany\Desktop\الگوی 2.pn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0" y="-1"/>
            <a:ext cx="1005625" cy="1159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84916" y="6366543"/>
            <a:ext cx="11235902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717946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23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3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23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altLang="en-US">
                <a:solidFill>
                  <a:srgbClr val="000000"/>
                </a:solidFill>
              </a:rPr>
              <a:t>سیستم مدیریت کیفیت در آزمایشگاه پزشکی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0C3CC-C8F8-44F2-B473-1B364A5F84B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6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altLang="en-US">
                <a:solidFill>
                  <a:srgbClr val="000000"/>
                </a:solidFill>
              </a:rPr>
              <a:t>سیستم مدیریت کیفیت در آزمایشگاه پزشکی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1E98C-1710-4CC0-8E44-2A4B81E41E8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99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457200"/>
            <a:ext cx="27432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80264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altLang="en-US">
                <a:solidFill>
                  <a:srgbClr val="000000"/>
                </a:solidFill>
              </a:rPr>
              <a:t>سیستم مدیریت کیفیت در آزمایشگاه پزشکی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D6DB4-D8CB-4344-A38D-F378267CB94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91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altLang="en-US">
                <a:solidFill>
                  <a:srgbClr val="000000"/>
                </a:solidFill>
              </a:rPr>
              <a:t>سیستم مدیریت کیفیت در آزمایشگاه پزشکی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4F486-51EF-460C-B167-F1611188231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16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981200"/>
            <a:ext cx="10972800" cy="3886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altLang="en-US">
                <a:solidFill>
                  <a:srgbClr val="000000"/>
                </a:solidFill>
              </a:rPr>
              <a:t>سیستم مدیریت کیفیت در آزمایشگاه پزشکی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A7024-0562-45BE-8173-6EDE7E82B5B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65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02003"/>
            <a:ext cx="11176000" cy="553998"/>
          </a:xfrm>
        </p:spPr>
        <p:txBody>
          <a:bodyPr/>
          <a:lstStyle>
            <a:lvl1pPr algn="ctr">
              <a:defRPr sz="4000" spc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8000" y="1143000"/>
            <a:ext cx="11074400" cy="5446448"/>
          </a:xfrm>
        </p:spPr>
        <p:txBody>
          <a:bodyPr/>
          <a:lstStyle>
            <a:lvl1pPr algn="just" rtl="1">
              <a:lnSpc>
                <a:spcPct val="90000"/>
              </a:lnSpc>
              <a:defRPr sz="2800">
                <a:latin typeface="Times New Roman" pitchFamily="18" charset="0"/>
                <a:cs typeface="Times New Roman" pitchFamily="18" charset="0"/>
              </a:defRPr>
            </a:lvl1pPr>
            <a:lvl2pPr algn="just" rtl="1">
              <a:lnSpc>
                <a:spcPct val="90000"/>
              </a:lnSpc>
              <a:defRPr sz="2800">
                <a:latin typeface="Times New Roman" pitchFamily="18" charset="0"/>
                <a:cs typeface="Times New Roman" pitchFamily="18" charset="0"/>
              </a:defRPr>
            </a:lvl2pPr>
            <a:lvl3pPr algn="just" rtl="1">
              <a:lnSpc>
                <a:spcPct val="90000"/>
              </a:lnSpc>
              <a:defRPr sz="2800">
                <a:latin typeface="Times New Roman" pitchFamily="18" charset="0"/>
                <a:cs typeface="Times New Roman" pitchFamily="18" charset="0"/>
              </a:defRPr>
            </a:lvl3pPr>
            <a:lvl4pPr algn="just" rtl="1">
              <a:lnSpc>
                <a:spcPct val="90000"/>
              </a:lnSpc>
              <a:defRPr sz="2800">
                <a:latin typeface="Times New Roman" pitchFamily="18" charset="0"/>
                <a:cs typeface="Times New Roman" pitchFamily="18" charset="0"/>
              </a:defRPr>
            </a:lvl4pPr>
            <a:lvl5pPr algn="just" rtl="1">
              <a:lnSpc>
                <a:spcPct val="90000"/>
              </a:lnSpc>
              <a:defRPr sz="2800"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689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endParaRPr lang="fa-I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>
                <a:solidFill>
                  <a:srgbClr val="000000"/>
                </a:solidFill>
              </a:rPr>
              <a:t>سیستم مدیریت کیفیت در آزمایشگاه پزشکی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6882-4481-4270-A551-CD93DB87A75A}" type="slidenum">
              <a:rPr lang="fa-IR">
                <a:solidFill>
                  <a:srgbClr val="000000"/>
                </a:solidFill>
              </a:rPr>
              <a:pPr/>
              <a:t>‹#›</a:t>
            </a:fld>
            <a:endParaRPr 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19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rtl="1"/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rtl="1"/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7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/>
                <a:endPara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/>
                <a:endPara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/>
                <a:endPara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/>
                <a:endPara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/>
                <a:endPara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/>
                <a:endPara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/>
                <a:endPara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/>
                <a:endPara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/>
                <a:endPara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/>
                <a:endPara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pic>
        <p:nvPicPr>
          <p:cNvPr id="17" name="Picture 7" descr="2BSLA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232534"/>
            <a:ext cx="1016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 descr="HHS-Logo-blu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6" y="6172200"/>
            <a:ext cx="80856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6" descr="WHO-EN-C-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221422"/>
            <a:ext cx="243840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6" descr="CLSI_WHO_Blue_CMYK1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0" y="6215072"/>
            <a:ext cx="1625600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2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962400" y="1828800"/>
            <a:ext cx="8026400" cy="2209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567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altLang="en-US">
                <a:solidFill>
                  <a:srgbClr val="000000"/>
                </a:solidFill>
              </a:rPr>
              <a:t>سیستم مدیریت کیفیت در آزمایشگاه پزشکی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0F5D9-6098-4A3C-AC10-701FABFFA48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44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2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189" indent="0">
              <a:buNone/>
              <a:defRPr sz="2000"/>
            </a:lvl2pPr>
            <a:lvl3pPr marL="914377" indent="0">
              <a:buNone/>
              <a:defRPr sz="18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altLang="en-US">
                <a:solidFill>
                  <a:srgbClr val="000000"/>
                </a:solidFill>
              </a:rPr>
              <a:t>سیستم مدیریت کیفیت در آزمایشگاه پزشکی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2A4A0-C3C8-43A6-BA59-9C68F4D3D46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96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استاندارد آزمايشگاههای پزشکی  ويرايش 1397 – الزامات مديريتی                        آزمايشگاه مرجع سلامت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D612D-C32D-462C-A68B-26DBEA2D65A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108983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altLang="en-US">
                <a:solidFill>
                  <a:srgbClr val="000000"/>
                </a:solidFill>
              </a:rPr>
              <a:t>سیستم مدیریت کیفیت در آزمایشگاه پزشکی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AFD11-6C4B-46D8-B95D-BB3061CE034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5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altLang="en-US">
                <a:solidFill>
                  <a:srgbClr val="000000"/>
                </a:solidFill>
              </a:rPr>
              <a:t>سیستم مدیریت کیفیت در آزمایشگاه پزشکی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DCC15-3E55-4912-8662-E541D0B1C8D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60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altLang="en-US">
                <a:solidFill>
                  <a:srgbClr val="000000"/>
                </a:solidFill>
              </a:rPr>
              <a:t>سیستم مدیریت کیفیت در آزمایشگاه پزشکی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CE181-E944-466E-8994-072467CD167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70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altLang="en-US">
                <a:solidFill>
                  <a:srgbClr val="000000"/>
                </a:solidFill>
              </a:rPr>
              <a:t>سیستم مدیریت کیفیت در آزمایشگاه پزشکی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4DD26-6C19-49F6-BC98-7D247C98B02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43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23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3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23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altLang="en-US">
                <a:solidFill>
                  <a:srgbClr val="000000"/>
                </a:solidFill>
              </a:rPr>
              <a:t>سیستم مدیریت کیفیت در آزمایشگاه پزشکی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36DAF-F322-48E0-908D-8BDBEB30E78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96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23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3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23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altLang="en-US">
                <a:solidFill>
                  <a:srgbClr val="000000"/>
                </a:solidFill>
              </a:rPr>
              <a:t>سیستم مدیریت کیفیت در آزمایشگاه پزشکی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0C3CC-C8F8-44F2-B473-1B364A5F84B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0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altLang="en-US">
                <a:solidFill>
                  <a:srgbClr val="000000"/>
                </a:solidFill>
              </a:rPr>
              <a:t>سیستم مدیریت کیفیت در آزمایشگاه پزشکی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1E98C-1710-4CC0-8E44-2A4B81E41E8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77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457200"/>
            <a:ext cx="27432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80264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altLang="en-US">
                <a:solidFill>
                  <a:srgbClr val="000000"/>
                </a:solidFill>
              </a:rPr>
              <a:t>سیستم مدیریت کیفیت در آزمایشگاه پزشکی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D6DB4-D8CB-4344-A38D-F378267CB94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29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altLang="en-US">
                <a:solidFill>
                  <a:srgbClr val="000000"/>
                </a:solidFill>
              </a:rPr>
              <a:t>سیستم مدیریت کیفیت در آزمایشگاه پزشکی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4F486-51EF-460C-B167-F1611188231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53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981200"/>
            <a:ext cx="10972800" cy="3886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altLang="en-US">
                <a:solidFill>
                  <a:srgbClr val="000000"/>
                </a:solidFill>
              </a:rPr>
              <a:t>سیستم مدیریت کیفیت در آزمایشگاه پزشکی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A7024-0562-45BE-8173-6EDE7E82B5B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79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استاندارد آزمايشگاههای پزشکی  ويرايش 1397 – الزامات مديريتی                        آزمايشگاه مرجع سلامت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D612D-C32D-462C-A68B-26DBEA2D6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223690"/>
      </p:ext>
    </p:extLst>
  </p:cSld>
  <p:clrMapOvr>
    <a:masterClrMapping/>
  </p:clrMapOvr>
  <p:transition spd="slow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02003"/>
            <a:ext cx="11176000" cy="553998"/>
          </a:xfrm>
        </p:spPr>
        <p:txBody>
          <a:bodyPr/>
          <a:lstStyle>
            <a:lvl1pPr algn="ctr">
              <a:defRPr sz="4000" spc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8000" y="1143000"/>
            <a:ext cx="11074400" cy="5446448"/>
          </a:xfrm>
        </p:spPr>
        <p:txBody>
          <a:bodyPr/>
          <a:lstStyle>
            <a:lvl1pPr algn="just" rtl="1">
              <a:lnSpc>
                <a:spcPct val="90000"/>
              </a:lnSpc>
              <a:defRPr sz="2800">
                <a:latin typeface="Times New Roman" pitchFamily="18" charset="0"/>
                <a:cs typeface="Times New Roman" pitchFamily="18" charset="0"/>
              </a:defRPr>
            </a:lvl1pPr>
            <a:lvl2pPr algn="just" rtl="1">
              <a:lnSpc>
                <a:spcPct val="90000"/>
              </a:lnSpc>
              <a:defRPr sz="2800">
                <a:latin typeface="Times New Roman" pitchFamily="18" charset="0"/>
                <a:cs typeface="Times New Roman" pitchFamily="18" charset="0"/>
              </a:defRPr>
            </a:lvl2pPr>
            <a:lvl3pPr algn="just" rtl="1">
              <a:lnSpc>
                <a:spcPct val="90000"/>
              </a:lnSpc>
              <a:defRPr sz="2800">
                <a:latin typeface="Times New Roman" pitchFamily="18" charset="0"/>
                <a:cs typeface="Times New Roman" pitchFamily="18" charset="0"/>
              </a:defRPr>
            </a:lvl3pPr>
            <a:lvl4pPr algn="just" rtl="1">
              <a:lnSpc>
                <a:spcPct val="90000"/>
              </a:lnSpc>
              <a:defRPr sz="2800">
                <a:latin typeface="Times New Roman" pitchFamily="18" charset="0"/>
                <a:cs typeface="Times New Roman" pitchFamily="18" charset="0"/>
              </a:defRPr>
            </a:lvl4pPr>
            <a:lvl5pPr algn="just" rtl="1">
              <a:lnSpc>
                <a:spcPct val="90000"/>
              </a:lnSpc>
              <a:defRPr sz="2800"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894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endParaRPr lang="fa-I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>
                <a:solidFill>
                  <a:srgbClr val="000000"/>
                </a:solidFill>
              </a:rPr>
              <a:t>سیستم مدیریت کیفیت در آزمایشگاه پزشکی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6882-4481-4270-A551-CD93DB87A75A}" type="slidenum">
              <a:rPr lang="fa-IR">
                <a:solidFill>
                  <a:srgbClr val="000000"/>
                </a:solidFill>
              </a:rPr>
              <a:pPr/>
              <a:t>‹#›</a:t>
            </a:fld>
            <a:endParaRPr 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3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F7DABE13-9BE3-1F40-9613-B5F5F8F48A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7780" t="21339" r="19134" b="19932"/>
          <a:stretch/>
        </p:blipFill>
        <p:spPr>
          <a:xfrm>
            <a:off x="6515100" y="1278462"/>
            <a:ext cx="4840356" cy="450611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A0A1A0-4D4D-CE47-A67E-A9F4DBB19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22B81-2778-5C41-B3B3-DFCBD4CA0C71}" type="datetime1">
              <a:rPr lang="en-GB" smtClean="0">
                <a:solidFill>
                  <a:srgbClr val="424242">
                    <a:tint val="75000"/>
                  </a:srgbClr>
                </a:solidFill>
              </a:rPr>
              <a:pPr/>
              <a:t>22/11/2020</a:t>
            </a:fld>
            <a:endParaRPr lang="en-GB" dirty="0">
              <a:solidFill>
                <a:srgbClr val="424242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E9A00-C2FB-0A47-AD17-4BC42A25D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rgbClr val="424242">
                    <a:tint val="75000"/>
                  </a:srgbClr>
                </a:solidFill>
              </a:rPr>
              <a:t>Conference     |     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E29F7-DCB0-094C-851F-A0968DD4F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>
                <a:solidFill>
                  <a:srgbClr val="424242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424242">
                  <a:tint val="75000"/>
                </a:srgbClr>
              </a:solidFill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9BADA697-CC04-904E-A093-84FF3BFDB055}"/>
              </a:ext>
            </a:extLst>
          </p:cNvPr>
          <p:cNvSpPr/>
          <p:nvPr userDrawn="1"/>
        </p:nvSpPr>
        <p:spPr>
          <a:xfrm>
            <a:off x="0" y="1010155"/>
            <a:ext cx="6394174" cy="5036476"/>
          </a:xfrm>
          <a:custGeom>
            <a:avLst/>
            <a:gdLst>
              <a:gd name="connsiteX0" fmla="*/ 0 w 6394174"/>
              <a:gd name="connsiteY0" fmla="*/ 0 h 5036476"/>
              <a:gd name="connsiteX1" fmla="*/ 6394174 w 6394174"/>
              <a:gd name="connsiteY1" fmla="*/ 0 h 5036476"/>
              <a:gd name="connsiteX2" fmla="*/ 5135055 w 6394174"/>
              <a:gd name="connsiteY2" fmla="*/ 5036476 h 5036476"/>
              <a:gd name="connsiteX3" fmla="*/ 0 w 6394174"/>
              <a:gd name="connsiteY3" fmla="*/ 5036476 h 5036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94174" h="5036476">
                <a:moveTo>
                  <a:pt x="0" y="0"/>
                </a:moveTo>
                <a:lnTo>
                  <a:pt x="6394174" y="0"/>
                </a:lnTo>
                <a:lnTo>
                  <a:pt x="5135055" y="5036476"/>
                </a:lnTo>
                <a:lnTo>
                  <a:pt x="0" y="50364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B9F9C4-72BA-474A-85F1-51D093712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2"/>
            <a:ext cx="4588565" cy="2940351"/>
          </a:xfrm>
        </p:spPr>
        <p:txBody>
          <a:bodyPr lIns="0" tIns="0" rIns="0" bIns="0"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B50E9B-DD61-564D-A61F-AAAC18591A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213184"/>
            <a:ext cx="3992217" cy="1044615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30344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86BA4622-83E5-E847-BA04-456FB7316A72}"/>
              </a:ext>
            </a:extLst>
          </p:cNvPr>
          <p:cNvSpPr/>
          <p:nvPr userDrawn="1"/>
        </p:nvSpPr>
        <p:spPr>
          <a:xfrm>
            <a:off x="-1" y="6311900"/>
            <a:ext cx="11353800" cy="570346"/>
          </a:xfrm>
          <a:custGeom>
            <a:avLst/>
            <a:gdLst>
              <a:gd name="connsiteX0" fmla="*/ 0 w 11353800"/>
              <a:gd name="connsiteY0" fmla="*/ 0 h 570346"/>
              <a:gd name="connsiteX1" fmla="*/ 4419175 w 11353800"/>
              <a:gd name="connsiteY1" fmla="*/ 0 h 570346"/>
              <a:gd name="connsiteX2" fmla="*/ 6934625 w 11353800"/>
              <a:gd name="connsiteY2" fmla="*/ 0 h 570346"/>
              <a:gd name="connsiteX3" fmla="*/ 11353800 w 11353800"/>
              <a:gd name="connsiteY3" fmla="*/ 0 h 570346"/>
              <a:gd name="connsiteX4" fmla="*/ 11211214 w 11353800"/>
              <a:gd name="connsiteY4" fmla="*/ 570346 h 570346"/>
              <a:gd name="connsiteX5" fmla="*/ 6792039 w 11353800"/>
              <a:gd name="connsiteY5" fmla="*/ 570346 h 570346"/>
              <a:gd name="connsiteX6" fmla="*/ 4419175 w 11353800"/>
              <a:gd name="connsiteY6" fmla="*/ 570346 h 570346"/>
              <a:gd name="connsiteX7" fmla="*/ 0 w 11353800"/>
              <a:gd name="connsiteY7" fmla="*/ 570346 h 570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53800" h="570346">
                <a:moveTo>
                  <a:pt x="0" y="0"/>
                </a:moveTo>
                <a:lnTo>
                  <a:pt x="4419175" y="0"/>
                </a:lnTo>
                <a:lnTo>
                  <a:pt x="6934625" y="0"/>
                </a:lnTo>
                <a:lnTo>
                  <a:pt x="11353800" y="0"/>
                </a:lnTo>
                <a:lnTo>
                  <a:pt x="11211214" y="570346"/>
                </a:lnTo>
                <a:lnTo>
                  <a:pt x="6792039" y="570346"/>
                </a:lnTo>
                <a:lnTo>
                  <a:pt x="4419175" y="570346"/>
                </a:lnTo>
                <a:lnTo>
                  <a:pt x="0" y="5703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02B227-2D66-E544-9105-EE5DA5C6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2814"/>
          </a:xfrm>
        </p:spPr>
        <p:txBody>
          <a:bodyPr lIns="0" tIns="0" rIns="0" bIns="0" anchor="b" anchorCtr="0">
            <a:no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AB8C6-127C-3040-936B-39878DE50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6203"/>
            <a:ext cx="10515600" cy="4440760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1"/>
              </a:buClr>
              <a:defRPr sz="2000"/>
            </a:lvl1pPr>
            <a:lvl2pPr>
              <a:lnSpc>
                <a:spcPct val="100000"/>
              </a:lnSpc>
              <a:buClr>
                <a:schemeClr val="accent1"/>
              </a:buClr>
              <a:defRPr sz="1800"/>
            </a:lvl2pPr>
            <a:lvl3pPr>
              <a:lnSpc>
                <a:spcPct val="100000"/>
              </a:lnSpc>
              <a:buClr>
                <a:schemeClr val="accent1"/>
              </a:buClr>
              <a:defRPr sz="1800"/>
            </a:lvl3pPr>
            <a:lvl4pPr>
              <a:lnSpc>
                <a:spcPct val="100000"/>
              </a:lnSpc>
              <a:buClr>
                <a:schemeClr val="accent1"/>
              </a:buClr>
              <a:defRPr sz="1800"/>
            </a:lvl4pPr>
            <a:lvl5pPr>
              <a:lnSpc>
                <a:spcPct val="100000"/>
              </a:lnSpc>
              <a:buClr>
                <a:schemeClr val="accent1"/>
              </a:buCl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56D4B9-1016-B343-8E4B-4618CD651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501650"/>
          </a:xfrm>
        </p:spPr>
        <p:txBody>
          <a:bodyPr lIns="0" tIns="0" rIns="0" bIns="0"/>
          <a:lstStyle>
            <a:lvl1pPr algn="l">
              <a:defRPr sz="1000" b="1" i="0" baseline="0">
                <a:solidFill>
                  <a:schemeClr val="bg1"/>
                </a:solidFill>
              </a:defRPr>
            </a:lvl1pPr>
          </a:lstStyle>
          <a:p>
            <a:r>
              <a:rPr lang="en-GB" dirty="0">
                <a:solidFill>
                  <a:srgbClr val="FFFFFF"/>
                </a:solidFill>
              </a:rPr>
              <a:t>Conference     |     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02264-516E-964D-B79B-B9C1965FB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799" y="6311900"/>
            <a:ext cx="510252" cy="575037"/>
          </a:xfrm>
        </p:spPr>
        <p:txBody>
          <a:bodyPr lIns="0" tIns="0" rIns="0" bIns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42D34DE6-22C6-0E40-B20E-F2D718CBADB2}" type="slidenum">
              <a:rPr lang="en-GB" smtClean="0">
                <a:solidFill>
                  <a:srgbClr val="424242"/>
                </a:solidFill>
              </a:rPr>
              <a:pPr/>
              <a:t>‹#›</a:t>
            </a:fld>
            <a:endParaRPr lang="en-GB" dirty="0">
              <a:solidFill>
                <a:srgbClr val="4242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9271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7748E0C6-1E0E-0145-A42F-24A2CFE1B039}"/>
              </a:ext>
            </a:extLst>
          </p:cNvPr>
          <p:cNvSpPr/>
          <p:nvPr userDrawn="1"/>
        </p:nvSpPr>
        <p:spPr>
          <a:xfrm>
            <a:off x="0" y="0"/>
            <a:ext cx="5627866" cy="6858000"/>
          </a:xfrm>
          <a:custGeom>
            <a:avLst/>
            <a:gdLst>
              <a:gd name="connsiteX0" fmla="*/ 0 w 5627866"/>
              <a:gd name="connsiteY0" fmla="*/ 0 h 6858000"/>
              <a:gd name="connsiteX1" fmla="*/ 381000 w 5627866"/>
              <a:gd name="connsiteY1" fmla="*/ 0 h 6858000"/>
              <a:gd name="connsiteX2" fmla="*/ 5246866 w 5627866"/>
              <a:gd name="connsiteY2" fmla="*/ 0 h 6858000"/>
              <a:gd name="connsiteX3" fmla="*/ 5627866 w 5627866"/>
              <a:gd name="connsiteY3" fmla="*/ 0 h 6858000"/>
              <a:gd name="connsiteX4" fmla="*/ 3913366 w 5627866"/>
              <a:gd name="connsiteY4" fmla="*/ 6858000 h 6858000"/>
              <a:gd name="connsiteX5" fmla="*/ 3532366 w 5627866"/>
              <a:gd name="connsiteY5" fmla="*/ 6858000 h 6858000"/>
              <a:gd name="connsiteX6" fmla="*/ 381000 w 5627866"/>
              <a:gd name="connsiteY6" fmla="*/ 6858000 h 6858000"/>
              <a:gd name="connsiteX7" fmla="*/ 0 w 562786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7866" h="6858000">
                <a:moveTo>
                  <a:pt x="0" y="0"/>
                </a:moveTo>
                <a:lnTo>
                  <a:pt x="381000" y="0"/>
                </a:lnTo>
                <a:lnTo>
                  <a:pt x="5246866" y="0"/>
                </a:lnTo>
                <a:lnTo>
                  <a:pt x="5627866" y="0"/>
                </a:lnTo>
                <a:lnTo>
                  <a:pt x="3913366" y="6858000"/>
                </a:lnTo>
                <a:lnTo>
                  <a:pt x="3532366" y="6858000"/>
                </a:lnTo>
                <a:lnTo>
                  <a:pt x="381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97AFCD-3DCC-884C-BB69-FD42AF5FF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0"/>
            <a:ext cx="3890621" cy="2257063"/>
          </a:xfrm>
        </p:spPr>
        <p:txBody>
          <a:bodyPr lIns="0" tIns="0" rIns="0" bIns="0" anchor="b" anchorCtr="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AAC5F8-D261-4C47-A63E-7E1CC0500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650603"/>
            <a:ext cx="3890621" cy="1660967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7" name="Picture 6" descr="A picture containing square&#10;&#10;Description automatically generated">
            <a:extLst>
              <a:ext uri="{FF2B5EF4-FFF2-40B4-BE49-F238E27FC236}">
                <a16:creationId xmlns:a16="http://schemas.microsoft.com/office/drawing/2014/main" id="{EDBB7E9E-5A62-B247-B27B-60DE021B87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56744" y="420327"/>
            <a:ext cx="6017346" cy="601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9088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ECAD3-6446-D145-AF2B-16D7CE0C4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767B6-2508-0149-AF8A-B9E9CEC56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839A89-3A8B-044B-A1D6-D9DA9D9834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E3B457-967E-6B42-884D-3B0448940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64661-BAA7-F149-B0AE-2834D6842173}" type="datetime1">
              <a:rPr lang="en-GB" smtClean="0">
                <a:solidFill>
                  <a:srgbClr val="424242">
                    <a:tint val="75000"/>
                  </a:srgbClr>
                </a:solidFill>
              </a:rPr>
              <a:pPr/>
              <a:t>22/11/2020</a:t>
            </a:fld>
            <a:endParaRPr lang="en-GB" dirty="0">
              <a:solidFill>
                <a:srgbClr val="424242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FB79E8-17F4-3341-A65E-F5612BD49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rgbClr val="424242">
                    <a:tint val="75000"/>
                  </a:srgbClr>
                </a:solidFill>
              </a:rPr>
              <a:t>Conference     |     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D46CE2-B782-A649-AAF6-4DDE7BB0E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>
                <a:solidFill>
                  <a:srgbClr val="424242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42424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8732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3FBAE-EAA0-2F4D-988D-A34F73903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E0E640-9D76-AC4F-BDEF-8C44E712F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BB0BB9-5E42-954D-ABDF-3CCCB0BCDE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62C029-1033-264F-8D7E-7FCA997D55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85DB44-4374-0A42-AEFD-64E65638CE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19BF20-25AE-AC4D-9A30-F6CE735F8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0FBA3-CBE1-834F-823B-F08B6CF2EF30}" type="datetime1">
              <a:rPr lang="en-GB" smtClean="0">
                <a:solidFill>
                  <a:srgbClr val="424242">
                    <a:tint val="75000"/>
                  </a:srgbClr>
                </a:solidFill>
              </a:rPr>
              <a:pPr/>
              <a:t>22/11/2020</a:t>
            </a:fld>
            <a:endParaRPr lang="en-GB" dirty="0">
              <a:solidFill>
                <a:srgbClr val="424242">
                  <a:tint val="75000"/>
                </a:srgb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C877BB-6513-5B42-ACD8-1EEC92877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rgbClr val="424242">
                    <a:tint val="75000"/>
                  </a:srgbClr>
                </a:solidFill>
              </a:rPr>
              <a:t>Conference     |     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F6BAEB-8A97-A349-A792-18111CA8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>
                <a:solidFill>
                  <a:srgbClr val="424242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42424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7330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DDAA7-E73C-334C-88FE-E0F9958AB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3E8015-A471-C143-8C19-C0EDA6291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B9B3-26BA-CE4B-AA8D-50468E00C9E9}" type="datetime1">
              <a:rPr lang="en-GB" smtClean="0">
                <a:solidFill>
                  <a:srgbClr val="424242">
                    <a:tint val="75000"/>
                  </a:srgbClr>
                </a:solidFill>
              </a:rPr>
              <a:pPr/>
              <a:t>22/11/2020</a:t>
            </a:fld>
            <a:endParaRPr lang="en-GB" dirty="0">
              <a:solidFill>
                <a:srgbClr val="424242">
                  <a:tint val="75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EA3E89-4654-2143-9236-7D0F11AD9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rgbClr val="424242">
                    <a:tint val="75000"/>
                  </a:srgbClr>
                </a:solidFill>
              </a:rPr>
              <a:t>Conference     |     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115C60-0EF0-694E-A714-BD8EB7C07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>
                <a:solidFill>
                  <a:srgbClr val="424242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42424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6473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ED3233-3DEE-5A45-A6C6-D9FC972F8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F39D2-B145-9744-A7CB-0ED55E6AD7CA}" type="datetime1">
              <a:rPr lang="en-GB" smtClean="0">
                <a:solidFill>
                  <a:srgbClr val="424242">
                    <a:tint val="75000"/>
                  </a:srgbClr>
                </a:solidFill>
              </a:rPr>
              <a:pPr/>
              <a:t>22/11/2020</a:t>
            </a:fld>
            <a:endParaRPr lang="en-GB" dirty="0">
              <a:solidFill>
                <a:srgbClr val="424242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6C40E5-9D2B-AD4F-896A-6231FB897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rgbClr val="424242">
                    <a:tint val="75000"/>
                  </a:srgbClr>
                </a:solidFill>
              </a:rPr>
              <a:t>Conference     |     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290E80-B698-1949-B3E4-6A7FFA04C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>
                <a:solidFill>
                  <a:srgbClr val="424242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42424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0500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8CF3E-6C35-5846-93E3-D45143892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9643A-5345-BC40-B12E-E0C1D2081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2AB1CD-EEAC-1642-9967-C87C60F3C9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5E5DAF-15E6-0540-8E1C-C3441C749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F7A66-22E5-284D-A669-21C8322AB884}" type="datetime1">
              <a:rPr lang="en-GB" smtClean="0">
                <a:solidFill>
                  <a:srgbClr val="424242">
                    <a:tint val="75000"/>
                  </a:srgbClr>
                </a:solidFill>
              </a:rPr>
              <a:pPr/>
              <a:t>22/11/2020</a:t>
            </a:fld>
            <a:endParaRPr lang="en-GB" dirty="0">
              <a:solidFill>
                <a:srgbClr val="424242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128F8-C557-474C-84AB-B7EDF4EC6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rgbClr val="424242">
                    <a:tint val="75000"/>
                  </a:srgbClr>
                </a:solidFill>
              </a:rPr>
              <a:t>Conference     |     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1CE386-E8FD-6545-A389-85C6830D0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>
                <a:solidFill>
                  <a:srgbClr val="424242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42424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403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استاندارد آزمايشگاههای پزشکی  ويرايش 1397 – الزامات مديريتی                        آزمايشگاه مرجع سلامت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D612D-C32D-462C-A68B-26DBEA2D6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216007"/>
      </p:ext>
    </p:extLst>
  </p:cSld>
  <p:clrMapOvr>
    <a:masterClrMapping/>
  </p:clrMapOvr>
  <p:transition spd="slow">
    <p:wip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8D352-66D6-9641-93B4-91BFA72B1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7A392A-D9F5-F445-8AE8-B638F21A6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DC4E67-8857-8741-9AD4-624EEA528B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659789-AC40-3048-9292-15C98E267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42D7C-D06F-5A48-8287-7DB99DDE1A10}" type="datetime1">
              <a:rPr lang="en-GB" smtClean="0">
                <a:solidFill>
                  <a:srgbClr val="424242">
                    <a:tint val="75000"/>
                  </a:srgbClr>
                </a:solidFill>
              </a:rPr>
              <a:pPr/>
              <a:t>22/11/2020</a:t>
            </a:fld>
            <a:endParaRPr lang="en-GB" dirty="0">
              <a:solidFill>
                <a:srgbClr val="424242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170A3F-D293-5D45-9AB1-FF61EDCD9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rgbClr val="424242">
                    <a:tint val="75000"/>
                  </a:srgbClr>
                </a:solidFill>
              </a:rPr>
              <a:t>Conference     |     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2B310E-2310-DD45-8C82-2535B762B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>
                <a:solidFill>
                  <a:srgbClr val="424242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42424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7763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54B2D-1D08-1F42-82CC-C7AF542F0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B9826E-1933-D045-AF5A-BA3BD571F2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A51D4-D759-BF40-A039-E4FAA3127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AD41-62B4-234C-9B02-C581AEEE8082}" type="datetime1">
              <a:rPr lang="en-GB" smtClean="0">
                <a:solidFill>
                  <a:srgbClr val="424242">
                    <a:tint val="75000"/>
                  </a:srgbClr>
                </a:solidFill>
              </a:rPr>
              <a:pPr/>
              <a:t>22/11/2020</a:t>
            </a:fld>
            <a:endParaRPr lang="en-GB" dirty="0">
              <a:solidFill>
                <a:srgbClr val="424242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2C1AD-DD21-8840-A024-D910B5ADD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rgbClr val="424242">
                    <a:tint val="75000"/>
                  </a:srgbClr>
                </a:solidFill>
              </a:rPr>
              <a:t>Conference     |     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DF021-28A2-0E47-939B-CB6C5AFF2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>
                <a:solidFill>
                  <a:srgbClr val="424242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42424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6898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505180-52A3-D34D-9AA3-CB39D7876E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9CAB5-C205-214E-BF83-E135B9869C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D129C-15AC-1A4E-8785-88A1FA6D2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F139-AF18-F44B-BD06-58DDC85C1355}" type="datetime1">
              <a:rPr lang="en-GB" smtClean="0">
                <a:solidFill>
                  <a:srgbClr val="424242">
                    <a:tint val="75000"/>
                  </a:srgbClr>
                </a:solidFill>
              </a:rPr>
              <a:pPr/>
              <a:t>22/11/2020</a:t>
            </a:fld>
            <a:endParaRPr lang="en-GB" dirty="0">
              <a:solidFill>
                <a:srgbClr val="424242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5B4E7-1AB3-7F41-95D0-6BD052ED4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rgbClr val="424242">
                    <a:tint val="75000"/>
                  </a:srgbClr>
                </a:solidFill>
              </a:rPr>
              <a:t>Conference     |     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1B791-FCAC-4049-BD9A-ED3978986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>
                <a:solidFill>
                  <a:srgbClr val="424242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42424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323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استاندارد آزمايشگاههای پزشکی  ويرايش 1397 – الزامات مديريتی                        آزمايشگاه مرجع سلامت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D612D-C32D-462C-A68B-26DBEA2D6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901599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ar-AE"/>
              <a:t>استاندارد آزمايشگاههای پزشکی  ويرايش 1397 – الزامات مديريتی                        آزمايشگاه مرجع سلامت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D612D-C32D-462C-A68B-26DBEA2D6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9591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ar-AE"/>
              <a:t>استاندارد آزمايشگاههای پزشکی  ويرايش 1397 – الزامات مديريتی                        آزمايشگاه مرجع سلامت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AD612D-C32D-462C-A68B-26DBEA2D6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020544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استاندارد آزمايشگاههای پزشکی  ويرايش 1397 – الزامات مديريتی                        آزمايشگاه مرجع سلامت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D612D-C32D-462C-A68B-26DBEA2D6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496140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13" Type="http://schemas.openxmlformats.org/officeDocument/2006/relationships/slideLayout" Target="../slideLayouts/slideLayout24.xml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slideLayout" Target="../slideLayouts/slideLayout23.xml" /><Relationship Id="rId2" Type="http://schemas.openxmlformats.org/officeDocument/2006/relationships/slideLayout" Target="../slideLayouts/slideLayout13.xml" /><Relationship Id="rId16" Type="http://schemas.openxmlformats.org/officeDocument/2006/relationships/theme" Target="../theme/theme2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5" Type="http://schemas.openxmlformats.org/officeDocument/2006/relationships/slideLayout" Target="../slideLayouts/slideLayout2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Relationship Id="rId14" Type="http://schemas.openxmlformats.org/officeDocument/2006/relationships/slideLayout" Target="../slideLayouts/slideLayout25.xml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 /><Relationship Id="rId13" Type="http://schemas.openxmlformats.org/officeDocument/2006/relationships/slideLayout" Target="../slideLayouts/slideLayout39.xml" /><Relationship Id="rId3" Type="http://schemas.openxmlformats.org/officeDocument/2006/relationships/slideLayout" Target="../slideLayouts/slideLayout29.xml" /><Relationship Id="rId7" Type="http://schemas.openxmlformats.org/officeDocument/2006/relationships/slideLayout" Target="../slideLayouts/slideLayout33.xml" /><Relationship Id="rId12" Type="http://schemas.openxmlformats.org/officeDocument/2006/relationships/slideLayout" Target="../slideLayouts/slideLayout38.xml" /><Relationship Id="rId2" Type="http://schemas.openxmlformats.org/officeDocument/2006/relationships/slideLayout" Target="../slideLayouts/slideLayout28.xml" /><Relationship Id="rId16" Type="http://schemas.openxmlformats.org/officeDocument/2006/relationships/theme" Target="../theme/theme3.xml" /><Relationship Id="rId1" Type="http://schemas.openxmlformats.org/officeDocument/2006/relationships/slideLayout" Target="../slideLayouts/slideLayout27.xml" /><Relationship Id="rId6" Type="http://schemas.openxmlformats.org/officeDocument/2006/relationships/slideLayout" Target="../slideLayouts/slideLayout32.xml" /><Relationship Id="rId11" Type="http://schemas.openxmlformats.org/officeDocument/2006/relationships/slideLayout" Target="../slideLayouts/slideLayout37.xml" /><Relationship Id="rId5" Type="http://schemas.openxmlformats.org/officeDocument/2006/relationships/slideLayout" Target="../slideLayouts/slideLayout31.xml" /><Relationship Id="rId15" Type="http://schemas.openxmlformats.org/officeDocument/2006/relationships/slideLayout" Target="../slideLayouts/slideLayout41.xml" /><Relationship Id="rId10" Type="http://schemas.openxmlformats.org/officeDocument/2006/relationships/slideLayout" Target="../slideLayouts/slideLayout36.xml" /><Relationship Id="rId4" Type="http://schemas.openxmlformats.org/officeDocument/2006/relationships/slideLayout" Target="../slideLayouts/slideLayout30.xml" /><Relationship Id="rId9" Type="http://schemas.openxmlformats.org/officeDocument/2006/relationships/slideLayout" Target="../slideLayouts/slideLayout35.xml" /><Relationship Id="rId14" Type="http://schemas.openxmlformats.org/officeDocument/2006/relationships/slideLayout" Target="../slideLayouts/slideLayout40.xml" 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 /><Relationship Id="rId3" Type="http://schemas.openxmlformats.org/officeDocument/2006/relationships/slideLayout" Target="../slideLayouts/slideLayout44.xml" /><Relationship Id="rId7" Type="http://schemas.openxmlformats.org/officeDocument/2006/relationships/slideLayout" Target="../slideLayouts/slideLayout48.xml" /><Relationship Id="rId12" Type="http://schemas.openxmlformats.org/officeDocument/2006/relationships/theme" Target="../theme/theme4.xml" /><Relationship Id="rId2" Type="http://schemas.openxmlformats.org/officeDocument/2006/relationships/slideLayout" Target="../slideLayouts/slideLayout43.xml" /><Relationship Id="rId1" Type="http://schemas.openxmlformats.org/officeDocument/2006/relationships/slideLayout" Target="../slideLayouts/slideLayout42.xml" /><Relationship Id="rId6" Type="http://schemas.openxmlformats.org/officeDocument/2006/relationships/slideLayout" Target="../slideLayouts/slideLayout47.xml" /><Relationship Id="rId11" Type="http://schemas.openxmlformats.org/officeDocument/2006/relationships/slideLayout" Target="../slideLayouts/slideLayout52.xml" /><Relationship Id="rId5" Type="http://schemas.openxmlformats.org/officeDocument/2006/relationships/slideLayout" Target="../slideLayouts/slideLayout46.xml" /><Relationship Id="rId10" Type="http://schemas.openxmlformats.org/officeDocument/2006/relationships/slideLayout" Target="../slideLayouts/slideLayout51.xml" /><Relationship Id="rId4" Type="http://schemas.openxmlformats.org/officeDocument/2006/relationships/slideLayout" Target="../slideLayouts/slideLayout45.xml" /><Relationship Id="rId9" Type="http://schemas.openxmlformats.org/officeDocument/2006/relationships/slideLayout" Target="../slideLayouts/slideLayout5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ar-AE"/>
              <a:t>استاندارد آزمايشگاههای پزشکی  ويرايش 1397 – الزامات مديريتی                        آزمايشگاه مرجع سلامت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AAD612D-C32D-462C-A68B-26DBEA2D65A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06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/>
  </p:transition>
  <p:hf sldNum="0" hd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r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r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r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r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324600"/>
            <a:ext cx="792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 algn="r" rtl="1">
              <a:defRPr/>
            </a:pPr>
            <a:r>
              <a:rPr lang="fa-IR" altLang="en-US">
                <a:solidFill>
                  <a:srgbClr val="000000"/>
                </a:solidFill>
              </a:rPr>
              <a:t>سیستم مدیریت کیفیت در آزمایشگاه پزشکی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392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 Black" panose="020B0A04020102020204" pitchFamily="34" charset="0"/>
              </a:defRPr>
            </a:lvl1pPr>
          </a:lstStyle>
          <a:p>
            <a:pPr rtl="1">
              <a:defRPr/>
            </a:pPr>
            <a:fld id="{744B137A-58C4-4F89-BF0D-3A05B349EF31}" type="slidenum">
              <a:rPr lang="en-US" altLang="en-US">
                <a:solidFill>
                  <a:srgbClr val="000000"/>
                </a:solidFill>
              </a:rPr>
              <a:pPr rtl="1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3076" name="Group 4"/>
          <p:cNvGrpSpPr>
            <a:grpSpLocks/>
          </p:cNvGrpSpPr>
          <p:nvPr/>
        </p:nvGrpSpPr>
        <p:grpSpPr bwMode="auto">
          <a:xfrm>
            <a:off x="0" y="0"/>
            <a:ext cx="12192000" cy="546100"/>
            <a:chOff x="0" y="0"/>
            <a:chExt cx="5760" cy="344"/>
          </a:xfrm>
        </p:grpSpPr>
        <p:sp>
          <p:nvSpPr>
            <p:cNvPr id="307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rtl="1"/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80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rtl="1"/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81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rtl="1"/>
              <a:endParaRPr lang="en-US" altLang="en-US" sz="1800" dirty="0">
                <a:solidFill>
                  <a:srgbClr val="666699"/>
                </a:solidFill>
              </a:endParaRPr>
            </a:p>
          </p:txBody>
        </p:sp>
        <p:sp>
          <p:nvSpPr>
            <p:cNvPr id="3082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rtl="1"/>
              <a:endParaRPr lang="en-US" altLang="en-US" sz="1800" dirty="0">
                <a:solidFill>
                  <a:srgbClr val="666699"/>
                </a:solidFill>
              </a:endParaRPr>
            </a:p>
          </p:txBody>
        </p:sp>
        <p:sp>
          <p:nvSpPr>
            <p:cNvPr id="3083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rtl="1"/>
              <a:endParaRPr lang="en-US" altLang="en-US" sz="1800" dirty="0">
                <a:solidFill>
                  <a:srgbClr val="9999CC"/>
                </a:solidFill>
              </a:endParaRPr>
            </a:p>
          </p:txBody>
        </p:sp>
        <p:sp>
          <p:nvSpPr>
            <p:cNvPr id="3084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rtl="1"/>
              <a:endParaRPr lang="en-US" altLang="en-US" sz="1800" dirty="0">
                <a:solidFill>
                  <a:srgbClr val="666699"/>
                </a:solidFill>
              </a:endParaRPr>
            </a:p>
          </p:txBody>
        </p:sp>
        <p:sp>
          <p:nvSpPr>
            <p:cNvPr id="3085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rtl="1"/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86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rtl="1"/>
              <a:endParaRPr lang="en-US" altLang="en-US" sz="1800" dirty="0">
                <a:solidFill>
                  <a:srgbClr val="9999CC"/>
                </a:solidFill>
              </a:endParaRPr>
            </a:p>
          </p:txBody>
        </p:sp>
        <p:sp>
          <p:nvSpPr>
            <p:cNvPr id="3087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rtl="1"/>
              <a:endParaRPr lang="en-US" altLang="en-US" sz="1800" dirty="0">
                <a:solidFill>
                  <a:srgbClr val="9999CC"/>
                </a:solidFill>
              </a:endParaRPr>
            </a:p>
          </p:txBody>
        </p:sp>
      </p:grpSp>
      <p:sp>
        <p:nvSpPr>
          <p:cNvPr id="307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57200"/>
            <a:ext cx="10972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7502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panose="020B0604030504040204" pitchFamily="34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panose="020B0604030504040204" pitchFamily="34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panose="020B0604030504040204" pitchFamily="34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panose="020B0604030504040204" pitchFamily="34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panose="020B0604030504040204" pitchFamily="34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324600"/>
            <a:ext cx="792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 algn="r" rtl="1">
              <a:defRPr/>
            </a:pPr>
            <a:r>
              <a:rPr lang="fa-IR" altLang="en-US">
                <a:solidFill>
                  <a:srgbClr val="000000"/>
                </a:solidFill>
              </a:rPr>
              <a:t>سیستم مدیریت کیفیت در آزمایشگاه پزشکی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392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 Black" panose="020B0A04020102020204" pitchFamily="34" charset="0"/>
              </a:defRPr>
            </a:lvl1pPr>
          </a:lstStyle>
          <a:p>
            <a:pPr rtl="1">
              <a:defRPr/>
            </a:pPr>
            <a:fld id="{744B137A-58C4-4F89-BF0D-3A05B349EF31}" type="slidenum">
              <a:rPr lang="en-US" altLang="en-US">
                <a:solidFill>
                  <a:srgbClr val="000000"/>
                </a:solidFill>
              </a:rPr>
              <a:pPr rtl="1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3076" name="Group 4"/>
          <p:cNvGrpSpPr>
            <a:grpSpLocks/>
          </p:cNvGrpSpPr>
          <p:nvPr/>
        </p:nvGrpSpPr>
        <p:grpSpPr bwMode="auto">
          <a:xfrm>
            <a:off x="0" y="0"/>
            <a:ext cx="12192000" cy="546100"/>
            <a:chOff x="0" y="0"/>
            <a:chExt cx="5760" cy="344"/>
          </a:xfrm>
        </p:grpSpPr>
        <p:sp>
          <p:nvSpPr>
            <p:cNvPr id="307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rtl="1"/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80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rtl="1"/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81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rtl="1"/>
              <a:endParaRPr lang="en-US" altLang="en-US" sz="1800" dirty="0">
                <a:solidFill>
                  <a:srgbClr val="666699"/>
                </a:solidFill>
              </a:endParaRPr>
            </a:p>
          </p:txBody>
        </p:sp>
        <p:sp>
          <p:nvSpPr>
            <p:cNvPr id="3082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rtl="1"/>
              <a:endParaRPr lang="en-US" altLang="en-US" sz="1800" dirty="0">
                <a:solidFill>
                  <a:srgbClr val="666699"/>
                </a:solidFill>
              </a:endParaRPr>
            </a:p>
          </p:txBody>
        </p:sp>
        <p:sp>
          <p:nvSpPr>
            <p:cNvPr id="3083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rtl="1"/>
              <a:endParaRPr lang="en-US" altLang="en-US" sz="1800" dirty="0">
                <a:solidFill>
                  <a:srgbClr val="9999CC"/>
                </a:solidFill>
              </a:endParaRPr>
            </a:p>
          </p:txBody>
        </p:sp>
        <p:sp>
          <p:nvSpPr>
            <p:cNvPr id="3084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rtl="1"/>
              <a:endParaRPr lang="en-US" altLang="en-US" sz="1800" dirty="0">
                <a:solidFill>
                  <a:srgbClr val="666699"/>
                </a:solidFill>
              </a:endParaRPr>
            </a:p>
          </p:txBody>
        </p:sp>
        <p:sp>
          <p:nvSpPr>
            <p:cNvPr id="3085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rtl="1"/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86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rtl="1"/>
              <a:endParaRPr lang="en-US" altLang="en-US" sz="1800" dirty="0">
                <a:solidFill>
                  <a:srgbClr val="9999CC"/>
                </a:solidFill>
              </a:endParaRPr>
            </a:p>
          </p:txBody>
        </p:sp>
        <p:sp>
          <p:nvSpPr>
            <p:cNvPr id="3087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rtl="1"/>
              <a:endParaRPr lang="en-US" altLang="en-US" sz="1800" dirty="0">
                <a:solidFill>
                  <a:srgbClr val="9999CC"/>
                </a:solidFill>
              </a:endParaRPr>
            </a:p>
          </p:txBody>
        </p:sp>
      </p:grpSp>
      <p:sp>
        <p:nvSpPr>
          <p:cNvPr id="307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57200"/>
            <a:ext cx="10972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5188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panose="020B0604030504040204" pitchFamily="34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panose="020B0604030504040204" pitchFamily="34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panose="020B0604030504040204" pitchFamily="34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panose="020B0604030504040204" pitchFamily="34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panose="020B0604030504040204" pitchFamily="34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73A8CB-F6B3-BB43-A93A-688C17F15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826407-3A76-AF48-8D65-CED9267E6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9725CB-8A3D-F342-BC98-EE4E99D74E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7B58B-8C31-CE4B-8FCE-2DE0FE0DE13E}" type="datetime1">
              <a:rPr lang="en-GB" smtClean="0">
                <a:solidFill>
                  <a:srgbClr val="424242">
                    <a:tint val="75000"/>
                  </a:srgbClr>
                </a:solidFill>
              </a:rPr>
              <a:pPr/>
              <a:t>22/11/2020</a:t>
            </a:fld>
            <a:endParaRPr lang="en-GB" dirty="0">
              <a:solidFill>
                <a:srgbClr val="424242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3676D-A92F-A047-99E3-6A01C4EBA4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>
                <a:solidFill>
                  <a:srgbClr val="424242">
                    <a:tint val="75000"/>
                  </a:srgbClr>
                </a:solidFill>
              </a:rPr>
              <a:t>Conference     |     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BA815-ADFE-8B4B-B1C6-139AAE048F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34DE6-22C6-0E40-B20E-F2D718CBADB2}" type="slidenum">
              <a:rPr lang="en-GB" smtClean="0">
                <a:solidFill>
                  <a:srgbClr val="424242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42424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640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0.png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 /><Relationship Id="rId3" Type="http://schemas.openxmlformats.org/officeDocument/2006/relationships/image" Target="../media/image23.png" /><Relationship Id="rId7" Type="http://schemas.openxmlformats.org/officeDocument/2006/relationships/diagramColors" Target="../diagrams/colors1.xml" /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43.xml" /><Relationship Id="rId6" Type="http://schemas.openxmlformats.org/officeDocument/2006/relationships/diagramQuickStyle" Target="../diagrams/quickStyle1.xml" /><Relationship Id="rId5" Type="http://schemas.openxmlformats.org/officeDocument/2006/relationships/diagramLayout" Target="../diagrams/layout1.xml" /><Relationship Id="rId4" Type="http://schemas.openxmlformats.org/officeDocument/2006/relationships/diagramData" Target="../diagrams/data1.xml" /><Relationship Id="rId9" Type="http://schemas.openxmlformats.org/officeDocument/2006/relationships/image" Target="../media/image24.png" 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8385" y="4973773"/>
            <a:ext cx="10058400" cy="1204272"/>
          </a:xfrm>
        </p:spPr>
        <p:txBody>
          <a:bodyPr>
            <a:normAutofit/>
          </a:bodyPr>
          <a:lstStyle/>
          <a:p>
            <a:pPr algn="ctr"/>
            <a:r>
              <a:rPr lang="fa-IR" sz="3200" b="1" dirty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وزارت بهداشت، درمان و آموزش پزشکی</a:t>
            </a:r>
          </a:p>
          <a:p>
            <a:pPr algn="ctr"/>
            <a:r>
              <a:rPr lang="fa-IR" sz="3200" b="1" dirty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آزمايشگاه مرجع سلامت</a:t>
            </a:r>
          </a:p>
        </p:txBody>
      </p:sp>
      <p:pic>
        <p:nvPicPr>
          <p:cNvPr id="4" name="Picture 3" descr="C:\Users\Soltany\Desktop\الگوی 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4" y="41497"/>
            <a:ext cx="1449966" cy="162273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ar-AE" dirty="0"/>
              <a:t>استاندارد آزمايشگاههای پزشکی  ويرايش 1397 – الزامات مديريتی                        آزمايشگاه مرجع سلامت</a:t>
            </a:r>
            <a:endParaRPr lang="en-US" dirty="0"/>
          </a:p>
        </p:txBody>
      </p:sp>
      <p:pic>
        <p:nvPicPr>
          <p:cNvPr id="7" name="Picture 6" descr="ARM0001"/>
          <p:cNvPicPr/>
          <p:nvPr/>
        </p:nvPicPr>
        <p:blipFill>
          <a:blip r:embed="rId4" cstate="print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017" y="-199165"/>
            <a:ext cx="2021983" cy="2044731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224819" y="2128197"/>
            <a:ext cx="11455347" cy="2083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rtl="1"/>
            <a:r>
              <a:rPr lang="fa-IR" altLang="en-US" sz="4000" b="1" dirty="0">
                <a:solidFill>
                  <a:srgbClr val="C00000"/>
                </a:solidFill>
                <a:cs typeface="B Nazanin" panose="00000400000000000000" pitchFamily="2" charset="-78"/>
              </a:rPr>
              <a:t>آزمايش تشخیص سریع آنتی ژن </a:t>
            </a:r>
            <a:r>
              <a:rPr lang="en-US" altLang="en-US" sz="4000" b="1" dirty="0">
                <a:solidFill>
                  <a:srgbClr val="C00000"/>
                </a:solidFill>
                <a:cs typeface="B Nazanin" panose="00000400000000000000" pitchFamily="2" charset="-78"/>
              </a:rPr>
              <a:t>SARS-CoV-2</a:t>
            </a:r>
            <a:r>
              <a:rPr lang="fa-IR" altLang="en-US" sz="4000" b="1" dirty="0">
                <a:solidFill>
                  <a:srgbClr val="C00000"/>
                </a:solidFill>
                <a:cs typeface="B Nazanin" panose="00000400000000000000" pitchFamily="2" charset="-78"/>
              </a:rPr>
              <a:t> </a:t>
            </a:r>
            <a:endParaRPr lang="en-US" altLang="en-US" sz="4000" b="1" dirty="0">
              <a:solidFill>
                <a:srgbClr val="C00000"/>
              </a:solidFill>
              <a:cs typeface="B Nazanin" panose="00000400000000000000" pitchFamily="2" charset="-78"/>
            </a:endParaRPr>
          </a:p>
          <a:p>
            <a:br>
              <a:rPr lang="fa-IR" altLang="en-US" sz="4000" b="1" dirty="0">
                <a:solidFill>
                  <a:srgbClr val="C00000"/>
                </a:solidFill>
                <a:cs typeface="B Nazanin" panose="00000400000000000000" pitchFamily="2" charset="-78"/>
              </a:rPr>
            </a:br>
            <a:r>
              <a:rPr lang="en-US" altLang="en-US" sz="4000" b="1" dirty="0">
                <a:solidFill>
                  <a:srgbClr val="C00000"/>
                </a:solidFill>
                <a:cs typeface="B Nazanin" panose="00000400000000000000" pitchFamily="2" charset="-78"/>
              </a:rPr>
              <a:t>COVID</a:t>
            </a:r>
            <a:r>
              <a:rPr lang="fa-IR" altLang="en-US" sz="4000" b="1" dirty="0">
                <a:solidFill>
                  <a:srgbClr val="C00000"/>
                </a:solidFill>
                <a:cs typeface="B Nazanin" panose="00000400000000000000" pitchFamily="2" charset="-78"/>
              </a:rPr>
              <a:t> </a:t>
            </a:r>
            <a:r>
              <a:rPr lang="en-US" altLang="en-US" sz="4000" b="1" dirty="0">
                <a:solidFill>
                  <a:srgbClr val="C00000"/>
                </a:solidFill>
                <a:cs typeface="B Nazanin" panose="00000400000000000000" pitchFamily="2" charset="-78"/>
              </a:rPr>
              <a:t>-</a:t>
            </a:r>
            <a:r>
              <a:rPr lang="fa-IR" altLang="en-US" sz="4000" b="1" dirty="0">
                <a:solidFill>
                  <a:srgbClr val="C00000"/>
                </a:solidFill>
                <a:cs typeface="B Nazanin" panose="00000400000000000000" pitchFamily="2" charset="-78"/>
              </a:rPr>
              <a:t> </a:t>
            </a:r>
            <a:r>
              <a:rPr lang="en-US" altLang="en-US" sz="4000" b="1" dirty="0">
                <a:solidFill>
                  <a:srgbClr val="C00000"/>
                </a:solidFill>
                <a:cs typeface="B Nazanin" panose="00000400000000000000" pitchFamily="2" charset="-78"/>
              </a:rPr>
              <a:t>19 Ag Rapid Diagnostic Test (RDT)</a:t>
            </a:r>
          </a:p>
        </p:txBody>
      </p:sp>
    </p:spTree>
    <p:extLst>
      <p:ext uri="{BB962C8B-B14F-4D97-AF65-F5344CB8AC3E}">
        <p14:creationId xmlns:p14="http://schemas.microsoft.com/office/powerpoint/2010/main" val="1352031539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749300" y="1284839"/>
            <a:ext cx="11201400" cy="4900061"/>
          </a:xfrm>
        </p:spPr>
        <p:txBody>
          <a:bodyPr>
            <a:noAutofit/>
          </a:bodyPr>
          <a:lstStyle/>
          <a:p>
            <a:pPr marL="0" indent="0">
              <a:lnSpc>
                <a:spcPts val="2800"/>
              </a:lnSpc>
              <a:buNone/>
              <a:defRPr/>
            </a:pPr>
            <a:r>
              <a:rPr lang="fa-IR" altLang="fa-IR" sz="2400" b="1" dirty="0">
                <a:solidFill>
                  <a:srgbClr val="C00000"/>
                </a:solidFill>
              </a:rPr>
              <a:t>ب) رعايت الزامات ايمنی زيستی (1)</a:t>
            </a:r>
          </a:p>
          <a:p>
            <a:pPr marL="690563" indent="-423863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fa-IR" altLang="fa-IR" sz="2200" b="1" dirty="0">
                <a:solidFill>
                  <a:srgbClr val="C00000"/>
                </a:solidFill>
              </a:rPr>
              <a:t>پوشش ها و </a:t>
            </a:r>
            <a:r>
              <a:rPr lang="fa-IR" altLang="fa-IR" sz="2200" b="1" dirty="0" err="1">
                <a:solidFill>
                  <a:srgbClr val="C00000"/>
                </a:solidFill>
              </a:rPr>
              <a:t>وسايل</a:t>
            </a:r>
            <a:r>
              <a:rPr lang="fa-IR" altLang="fa-IR" sz="2200" b="1" dirty="0">
                <a:solidFill>
                  <a:srgbClr val="C00000"/>
                </a:solidFill>
              </a:rPr>
              <a:t> حفاظت فردی </a:t>
            </a:r>
            <a:r>
              <a:rPr lang="en-US" altLang="fa-IR" sz="2200" b="1" dirty="0">
                <a:solidFill>
                  <a:srgbClr val="C00000"/>
                </a:solidFill>
              </a:rPr>
              <a:t>(PPE)</a:t>
            </a:r>
            <a:r>
              <a:rPr lang="fa-IR" altLang="fa-IR" sz="2200" b="1" dirty="0">
                <a:solidFill>
                  <a:srgbClr val="C00000"/>
                </a:solidFill>
              </a:rPr>
              <a:t> </a:t>
            </a:r>
            <a:r>
              <a:rPr lang="fa-IR" altLang="fa-IR" sz="2200" b="1" dirty="0" err="1">
                <a:solidFill>
                  <a:srgbClr val="C00000"/>
                </a:solidFill>
              </a:rPr>
              <a:t>بايد</a:t>
            </a:r>
            <a:r>
              <a:rPr lang="fa-IR" altLang="fa-IR" sz="2200" b="1" dirty="0">
                <a:solidFill>
                  <a:srgbClr val="C00000"/>
                </a:solidFill>
              </a:rPr>
              <a:t> در دسترس کارکنان قرار داشته باشد</a:t>
            </a:r>
          </a:p>
          <a:p>
            <a:pPr marL="1090613" indent="-352425">
              <a:spcAft>
                <a:spcPts val="0"/>
              </a:spcAft>
              <a:buNone/>
              <a:defRPr/>
            </a:pPr>
            <a:r>
              <a:rPr lang="fa-IR" altLang="fa-IR" sz="2200" dirty="0"/>
              <a:t>حداقل وسایل حفاظت فردی مورد نیاز شامل:</a:t>
            </a:r>
            <a:endParaRPr lang="fa-IR" sz="2200" dirty="0"/>
          </a:p>
          <a:p>
            <a:pPr marL="1090613" indent="-352425">
              <a:spcAft>
                <a:spcPts val="0"/>
              </a:spcAft>
              <a:defRPr/>
            </a:pPr>
            <a:r>
              <a:rPr lang="fa-IR" sz="2200" dirty="0"/>
              <a:t>گان </a:t>
            </a:r>
            <a:r>
              <a:rPr lang="fa-IR" sz="2200" dirty="0" err="1"/>
              <a:t>يا</a:t>
            </a:r>
            <a:r>
              <a:rPr lang="fa-IR" sz="2200" dirty="0"/>
              <a:t> روپوش آستین بلند</a:t>
            </a:r>
            <a:endParaRPr lang="en-US" sz="2200" dirty="0"/>
          </a:p>
          <a:p>
            <a:pPr marL="1090613" indent="-352425">
              <a:spcAft>
                <a:spcPts val="0"/>
              </a:spcAft>
              <a:defRPr/>
            </a:pPr>
            <a:r>
              <a:rPr lang="fa-IR" sz="2200" dirty="0"/>
              <a:t>دستکش لاتکس</a:t>
            </a:r>
            <a:endParaRPr lang="en-US" sz="2200" dirty="0"/>
          </a:p>
          <a:p>
            <a:pPr marL="1090613" indent="-352425">
              <a:spcAft>
                <a:spcPts val="0"/>
              </a:spcAft>
              <a:defRPr/>
            </a:pPr>
            <a:r>
              <a:rPr lang="fa-IR" sz="2200" dirty="0"/>
              <a:t>ماسک طبی/ ماسک </a:t>
            </a:r>
            <a:r>
              <a:rPr lang="en-US" sz="2200" dirty="0"/>
              <a:t>N95</a:t>
            </a:r>
            <a:endParaRPr lang="fa-IR" sz="2200" dirty="0"/>
          </a:p>
          <a:p>
            <a:pPr marL="1090613" indent="-352425">
              <a:spcAft>
                <a:spcPts val="0"/>
              </a:spcAft>
              <a:defRPr/>
            </a:pPr>
            <a:r>
              <a:rPr lang="fa-IR" sz="2200" dirty="0"/>
              <a:t>عینک ایمنی</a:t>
            </a:r>
            <a:r>
              <a:rPr lang="fa-IR" sz="2200" dirty="0">
                <a:solidFill>
                  <a:schemeClr val="tx1"/>
                </a:solidFill>
              </a:rPr>
              <a:t> یا </a:t>
            </a:r>
            <a:r>
              <a:rPr lang="fa-IR" sz="2200" dirty="0" err="1"/>
              <a:t>شیلد</a:t>
            </a:r>
            <a:r>
              <a:rPr lang="fa-IR" sz="2200" dirty="0"/>
              <a:t> صورت</a:t>
            </a:r>
          </a:p>
          <a:p>
            <a:pPr marL="723900">
              <a:lnSpc>
                <a:spcPts val="3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n-US" altLang="fa-IR" sz="2200" b="1" dirty="0">
              <a:solidFill>
                <a:srgbClr val="C00000"/>
              </a:solidFill>
            </a:endParaRPr>
          </a:p>
          <a:p>
            <a:pPr marL="723900">
              <a:lnSpc>
                <a:spcPts val="3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fa-IR" altLang="fa-IR" sz="2200" b="1" dirty="0">
                <a:solidFill>
                  <a:srgbClr val="C00000"/>
                </a:solidFill>
              </a:rPr>
              <a:t>کارکنان </a:t>
            </a:r>
            <a:r>
              <a:rPr lang="fa-IR" altLang="fa-IR" sz="2200" b="1" dirty="0" err="1">
                <a:solidFill>
                  <a:srgbClr val="C00000"/>
                </a:solidFill>
              </a:rPr>
              <a:t>بايد</a:t>
            </a:r>
            <a:r>
              <a:rPr lang="fa-IR" altLang="fa-IR" sz="2200" b="1" dirty="0">
                <a:solidFill>
                  <a:srgbClr val="C00000"/>
                </a:solidFill>
              </a:rPr>
              <a:t> آموزش لازم در خصوص استفاده </a:t>
            </a:r>
            <a:r>
              <a:rPr lang="fa-IR" altLang="fa-IR" sz="2200" b="1" dirty="0" err="1">
                <a:solidFill>
                  <a:srgbClr val="C00000"/>
                </a:solidFill>
              </a:rPr>
              <a:t>صحيح</a:t>
            </a:r>
            <a:r>
              <a:rPr lang="fa-IR" altLang="fa-IR" sz="2200" b="1" dirty="0">
                <a:solidFill>
                  <a:srgbClr val="C00000"/>
                </a:solidFill>
              </a:rPr>
              <a:t> از </a:t>
            </a:r>
            <a:r>
              <a:rPr lang="fa-IR" altLang="fa-IR" sz="2200" b="1" dirty="0" err="1">
                <a:solidFill>
                  <a:srgbClr val="C00000"/>
                </a:solidFill>
              </a:rPr>
              <a:t>وسايل</a:t>
            </a:r>
            <a:r>
              <a:rPr lang="fa-IR" altLang="fa-IR" sz="2200" b="1" dirty="0">
                <a:solidFill>
                  <a:srgbClr val="C00000"/>
                </a:solidFill>
              </a:rPr>
              <a:t> حفاظت فردی </a:t>
            </a:r>
            <a:r>
              <a:rPr lang="fa-IR" altLang="fa-IR" sz="2200" b="1" dirty="0" err="1">
                <a:solidFill>
                  <a:srgbClr val="C00000"/>
                </a:solidFill>
              </a:rPr>
              <a:t>حين</a:t>
            </a:r>
            <a:r>
              <a:rPr lang="fa-IR" altLang="fa-IR" sz="2200" b="1" dirty="0">
                <a:solidFill>
                  <a:srgbClr val="C00000"/>
                </a:solidFill>
              </a:rPr>
              <a:t> نمونه </a:t>
            </a:r>
            <a:r>
              <a:rPr lang="fa-IR" altLang="fa-IR" sz="2200" b="1" dirty="0" err="1">
                <a:solidFill>
                  <a:srgbClr val="C00000"/>
                </a:solidFill>
              </a:rPr>
              <a:t>گيری</a:t>
            </a:r>
            <a:r>
              <a:rPr lang="fa-IR" altLang="fa-IR" sz="2200" b="1" dirty="0">
                <a:solidFill>
                  <a:srgbClr val="C00000"/>
                </a:solidFill>
              </a:rPr>
              <a:t> و انجام </a:t>
            </a:r>
            <a:r>
              <a:rPr lang="fa-IR" altLang="fa-IR" sz="2200" b="1" dirty="0" err="1">
                <a:solidFill>
                  <a:srgbClr val="C00000"/>
                </a:solidFill>
              </a:rPr>
              <a:t>آزمايش</a:t>
            </a:r>
            <a:r>
              <a:rPr lang="fa-IR" altLang="fa-IR" sz="2200" b="1" dirty="0">
                <a:solidFill>
                  <a:srgbClr val="C00000"/>
                </a:solidFill>
              </a:rPr>
              <a:t> (بر اساس </a:t>
            </a:r>
            <a:r>
              <a:rPr lang="fa-IR" altLang="fa-IR" sz="2200" b="1" dirty="0" err="1">
                <a:solidFill>
                  <a:srgbClr val="C00000"/>
                </a:solidFill>
              </a:rPr>
              <a:t>ارزيابی</a:t>
            </a:r>
            <a:r>
              <a:rPr lang="fa-IR" altLang="fa-IR" sz="2200" b="1" dirty="0">
                <a:solidFill>
                  <a:srgbClr val="C00000"/>
                </a:solidFill>
              </a:rPr>
              <a:t> </a:t>
            </a:r>
            <a:r>
              <a:rPr lang="fa-IR" altLang="fa-IR" sz="2200" b="1" dirty="0" err="1">
                <a:solidFill>
                  <a:srgbClr val="C00000"/>
                </a:solidFill>
              </a:rPr>
              <a:t>ريسک</a:t>
            </a:r>
            <a:r>
              <a:rPr lang="fa-IR" altLang="fa-IR" sz="2200" b="1" dirty="0">
                <a:solidFill>
                  <a:srgbClr val="C00000"/>
                </a:solidFill>
              </a:rPr>
              <a:t>) را </a:t>
            </a:r>
            <a:r>
              <a:rPr lang="fa-IR" altLang="fa-IR" sz="2200" b="1" dirty="0" err="1">
                <a:solidFill>
                  <a:srgbClr val="C00000"/>
                </a:solidFill>
              </a:rPr>
              <a:t>ديده</a:t>
            </a:r>
            <a:r>
              <a:rPr lang="fa-IR" altLang="fa-IR" sz="2200" b="1" dirty="0">
                <a:solidFill>
                  <a:srgbClr val="C00000"/>
                </a:solidFill>
              </a:rPr>
              <a:t> و از مهارت آنها در </a:t>
            </a:r>
            <a:r>
              <a:rPr lang="fa-IR" altLang="fa-IR" sz="2200" b="1" dirty="0" err="1">
                <a:solidFill>
                  <a:srgbClr val="C00000"/>
                </a:solidFill>
              </a:rPr>
              <a:t>اين</a:t>
            </a:r>
            <a:r>
              <a:rPr lang="fa-IR" altLang="fa-IR" sz="2200" b="1" dirty="0">
                <a:solidFill>
                  <a:srgbClr val="C00000"/>
                </a:solidFill>
              </a:rPr>
              <a:t> </a:t>
            </a:r>
            <a:r>
              <a:rPr lang="fa-IR" altLang="fa-IR" sz="2200" b="1" dirty="0" err="1">
                <a:solidFill>
                  <a:srgbClr val="C00000"/>
                </a:solidFill>
              </a:rPr>
              <a:t>زمينه</a:t>
            </a:r>
            <a:r>
              <a:rPr lang="fa-IR" altLang="fa-IR" sz="2200" b="1" dirty="0">
                <a:solidFill>
                  <a:srgbClr val="C00000"/>
                </a:solidFill>
              </a:rPr>
              <a:t> </a:t>
            </a:r>
            <a:r>
              <a:rPr lang="fa-IR" altLang="fa-IR" sz="2200" b="1" dirty="0" err="1">
                <a:solidFill>
                  <a:srgbClr val="C00000"/>
                </a:solidFill>
              </a:rPr>
              <a:t>اطمينان</a:t>
            </a:r>
            <a:r>
              <a:rPr lang="fa-IR" altLang="fa-IR" sz="2200" b="1" dirty="0">
                <a:solidFill>
                  <a:srgbClr val="C00000"/>
                </a:solidFill>
              </a:rPr>
              <a:t> حاصل شده باشد</a:t>
            </a:r>
          </a:p>
          <a:p>
            <a:pPr marL="1090613" indent="-352425">
              <a:spcAft>
                <a:spcPts val="0"/>
              </a:spcAft>
              <a:defRPr/>
            </a:pPr>
            <a:endParaRPr lang="fa-IR" sz="2200" dirty="0"/>
          </a:p>
          <a:p>
            <a:pPr marL="690563" indent="-354013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fa-IR" sz="2200" dirty="0">
              <a:solidFill>
                <a:srgbClr val="C00000"/>
              </a:solidFill>
            </a:endParaRPr>
          </a:p>
          <a:p>
            <a:pPr marL="690563" indent="-354013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fa-IR" altLang="fa-IR" sz="2200" dirty="0">
              <a:solidFill>
                <a:srgbClr val="C0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28801" y="2033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j-ea"/>
                <a:cs typeface="B Nazanin" panose="00000400000000000000" pitchFamily="2" charset="-78"/>
              </a:defRPr>
            </a:lvl1pPr>
          </a:lstStyle>
          <a:p>
            <a:pPr rtl="1"/>
            <a:r>
              <a:rPr lang="fa-IR" altLang="fa-IR" sz="3200" dirty="0">
                <a:cs typeface="B Titr" panose="00000700000000000000" pitchFamily="2" charset="-78"/>
              </a:rPr>
              <a:t>نکات مهم قبل از شروع </a:t>
            </a:r>
            <a:r>
              <a:rPr lang="fa-IR" altLang="fa-IR" sz="3000" dirty="0">
                <a:cs typeface="B Titr" panose="00000700000000000000" pitchFamily="2" charset="-78"/>
              </a:rPr>
              <a:t>آزمایش آنتی ژن </a:t>
            </a:r>
            <a:r>
              <a:rPr lang="en-US" altLang="en-US" sz="3200" b="1" dirty="0">
                <a:cs typeface="B Titr" panose="00000700000000000000" pitchFamily="2" charset="-78"/>
              </a:rPr>
              <a:t>SARS CoV-2</a:t>
            </a:r>
            <a:r>
              <a:rPr lang="fa-IR" altLang="en-US" sz="3200" b="1" dirty="0">
                <a:cs typeface="B Titr" panose="00000700000000000000" pitchFamily="2" charset="-78"/>
              </a:rPr>
              <a:t> </a:t>
            </a:r>
            <a:r>
              <a:rPr lang="fa-IR" altLang="fa-IR" sz="2800" dirty="0">
                <a:cs typeface="B Titr" panose="00000700000000000000" pitchFamily="2" charset="-78"/>
              </a:rPr>
              <a:t>:</a:t>
            </a:r>
            <a:br>
              <a:rPr lang="fa-IR" altLang="fa-IR" sz="2800" dirty="0">
                <a:cs typeface="B Titr" panose="00000700000000000000" pitchFamily="2" charset="-78"/>
              </a:rPr>
            </a:br>
            <a:endParaRPr lang="en-US" altLang="fa-IR" sz="28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65177788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343819" y="1297351"/>
            <a:ext cx="11696700" cy="4908885"/>
          </a:xfrm>
        </p:spPr>
        <p:txBody>
          <a:bodyPr>
            <a:noAutofit/>
          </a:bodyPr>
          <a:lstStyle/>
          <a:p>
            <a:pPr marL="176213" indent="0">
              <a:lnSpc>
                <a:spcPts val="2800"/>
              </a:lnSpc>
              <a:buNone/>
              <a:defRPr/>
            </a:pPr>
            <a:r>
              <a:rPr lang="fa-IR" altLang="fa-IR" sz="2400" b="1" dirty="0">
                <a:solidFill>
                  <a:srgbClr val="C00000"/>
                </a:solidFill>
              </a:rPr>
              <a:t>ادامه رعايت الزامات ايمنی زيستی (2)</a:t>
            </a:r>
          </a:p>
          <a:p>
            <a:pPr marL="679450" indent="-50165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fa-IR" altLang="fa-IR" sz="2000" dirty="0"/>
              <a:t> </a:t>
            </a:r>
            <a:r>
              <a:rPr lang="fa-IR" altLang="fa-IR" sz="2200" b="1" dirty="0">
                <a:solidFill>
                  <a:srgbClr val="C00000"/>
                </a:solidFill>
              </a:rPr>
              <a:t>ماسک طبی و </a:t>
            </a:r>
            <a:r>
              <a:rPr lang="fa-IR" altLang="fa-IR" sz="2200" b="1" dirty="0" err="1">
                <a:solidFill>
                  <a:srgbClr val="C00000"/>
                </a:solidFill>
              </a:rPr>
              <a:t>يا</a:t>
            </a:r>
            <a:r>
              <a:rPr lang="fa-IR" altLang="fa-IR" sz="2200" b="1" dirty="0">
                <a:solidFill>
                  <a:srgbClr val="C00000"/>
                </a:solidFill>
              </a:rPr>
              <a:t> ماسک </a:t>
            </a:r>
            <a:r>
              <a:rPr lang="en-US" sz="2200" b="1" dirty="0">
                <a:solidFill>
                  <a:srgbClr val="C00000"/>
                </a:solidFill>
              </a:rPr>
              <a:t>N95</a:t>
            </a:r>
            <a:r>
              <a:rPr lang="fa-IR" sz="2200" b="1" dirty="0">
                <a:solidFill>
                  <a:srgbClr val="C00000"/>
                </a:solidFill>
              </a:rPr>
              <a:t> (بر اساس </a:t>
            </a:r>
            <a:r>
              <a:rPr lang="fa-IR" sz="2200" b="1" dirty="0" err="1">
                <a:solidFill>
                  <a:srgbClr val="C00000"/>
                </a:solidFill>
              </a:rPr>
              <a:t>ارزيابی</a:t>
            </a:r>
            <a:r>
              <a:rPr lang="fa-IR" sz="2200" b="1" dirty="0">
                <a:solidFill>
                  <a:srgbClr val="C00000"/>
                </a:solidFill>
              </a:rPr>
              <a:t> </a:t>
            </a:r>
            <a:r>
              <a:rPr lang="fa-IR" sz="2200" b="1" dirty="0" err="1">
                <a:solidFill>
                  <a:srgbClr val="C00000"/>
                </a:solidFill>
              </a:rPr>
              <a:t>ريسک</a:t>
            </a:r>
            <a:r>
              <a:rPr lang="fa-IR" sz="2200" dirty="0">
                <a:solidFill>
                  <a:srgbClr val="C00000"/>
                </a:solidFill>
              </a:rPr>
              <a:t>)</a:t>
            </a:r>
            <a:r>
              <a:rPr lang="fa-IR" sz="2200" b="1" dirty="0">
                <a:solidFill>
                  <a:srgbClr val="C00000"/>
                </a:solidFill>
              </a:rPr>
              <a:t>:</a:t>
            </a:r>
          </a:p>
          <a:p>
            <a:pPr marL="1435100" lvl="2" indent="-444500">
              <a:lnSpc>
                <a:spcPts val="3200"/>
              </a:lnSpc>
              <a:defRPr/>
            </a:pPr>
            <a:r>
              <a:rPr lang="fa-IR" sz="2100" dirty="0"/>
              <a:t>هنگام نمونه برداری از نازوفارنکس از ماسک </a:t>
            </a:r>
            <a:r>
              <a:rPr lang="en-US" sz="2100" dirty="0"/>
              <a:t>N95</a:t>
            </a:r>
            <a:r>
              <a:rPr lang="fa-IR" sz="2100" dirty="0"/>
              <a:t> استفاده شود.</a:t>
            </a:r>
          </a:p>
          <a:p>
            <a:pPr marL="1346200" indent="-35560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100" dirty="0"/>
              <a:t>در صورت استفاده از ماسک </a:t>
            </a:r>
            <a:r>
              <a:rPr lang="en-US" sz="2100" dirty="0"/>
              <a:t>N95</a:t>
            </a:r>
            <a:r>
              <a:rPr lang="fa-IR" sz="2100" dirty="0"/>
              <a:t> </a:t>
            </a:r>
            <a:r>
              <a:rPr lang="fa-IR" sz="2100" dirty="0" err="1"/>
              <a:t>بايد</a:t>
            </a:r>
            <a:r>
              <a:rPr lang="fa-IR" sz="2100" dirty="0"/>
              <a:t> تست نشت هوا </a:t>
            </a:r>
            <a:r>
              <a:rPr lang="en-US" sz="2100" dirty="0"/>
              <a:t> (Seal check)</a:t>
            </a:r>
            <a:r>
              <a:rPr lang="fa-IR" sz="2100" dirty="0"/>
              <a:t>انجام شود.</a:t>
            </a:r>
          </a:p>
          <a:p>
            <a:pPr marL="990600" inden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a-IR" sz="2100" b="1" dirty="0"/>
              <a:t>نکته1</a:t>
            </a:r>
            <a:r>
              <a:rPr lang="fa-IR" sz="2100" dirty="0"/>
              <a:t> : ماسک</a:t>
            </a:r>
            <a:r>
              <a:rPr lang="en-US" sz="2100" dirty="0"/>
              <a:t>N95 </a:t>
            </a:r>
            <a:r>
              <a:rPr lang="fa-IR" sz="2100" dirty="0"/>
              <a:t> </a:t>
            </a:r>
            <a:r>
              <a:rPr lang="fa-IR" sz="2100" dirty="0" err="1"/>
              <a:t>ممکنست</a:t>
            </a:r>
            <a:r>
              <a:rPr lang="fa-IR" sz="2100" dirty="0"/>
              <a:t> محافظت کافی برای افرادی که </a:t>
            </a:r>
            <a:r>
              <a:rPr lang="fa-IR" sz="2100" dirty="0" err="1"/>
              <a:t>ريش</a:t>
            </a:r>
            <a:r>
              <a:rPr lang="fa-IR" sz="2100" dirty="0"/>
              <a:t> دارند </a:t>
            </a:r>
            <a:r>
              <a:rPr lang="fa-IR" sz="2100" dirty="0" err="1"/>
              <a:t>ايجاد</a:t>
            </a:r>
            <a:r>
              <a:rPr lang="fa-IR" sz="2100" dirty="0"/>
              <a:t> نکند.</a:t>
            </a:r>
          </a:p>
          <a:p>
            <a:pPr marL="990600" inden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a-IR" sz="2100" b="1" dirty="0"/>
              <a:t>نکته2</a:t>
            </a:r>
            <a:r>
              <a:rPr lang="fa-IR" sz="2100" dirty="0"/>
              <a:t> : استفاده از ماسک</a:t>
            </a:r>
            <a:r>
              <a:rPr lang="en-US" sz="2100" dirty="0"/>
              <a:t>N95 </a:t>
            </a:r>
            <a:r>
              <a:rPr lang="fa-IR" sz="2100" dirty="0"/>
              <a:t> برای افراد مبتلا به </a:t>
            </a:r>
            <a:r>
              <a:rPr lang="fa-IR" sz="2100" dirty="0" err="1"/>
              <a:t>بيماريهای</a:t>
            </a:r>
            <a:r>
              <a:rPr lang="fa-IR" sz="2100" dirty="0"/>
              <a:t> تنفسی مثل آسم </a:t>
            </a:r>
            <a:r>
              <a:rPr lang="fa-IR" sz="2100" dirty="0" err="1"/>
              <a:t>ممکنست</a:t>
            </a:r>
            <a:r>
              <a:rPr lang="fa-IR" sz="2100" dirty="0"/>
              <a:t> دشوار باشد</a:t>
            </a:r>
          </a:p>
          <a:p>
            <a:pPr marL="679450" indent="-501650">
              <a:lnSpc>
                <a:spcPts val="3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fa-IR" sz="2200" b="1" dirty="0" err="1">
                <a:solidFill>
                  <a:srgbClr val="C00000"/>
                </a:solidFill>
              </a:rPr>
              <a:t>تعويض</a:t>
            </a:r>
            <a:r>
              <a:rPr lang="fa-IR" sz="2200" b="1" dirty="0">
                <a:solidFill>
                  <a:srgbClr val="C00000"/>
                </a:solidFill>
              </a:rPr>
              <a:t> دستکش :</a:t>
            </a:r>
          </a:p>
          <a:p>
            <a:pPr marL="1168400" lvl="3" indent="-266700">
              <a:lnSpc>
                <a:spcPts val="2800"/>
              </a:lnSpc>
              <a:defRPr/>
            </a:pPr>
            <a:r>
              <a:rPr lang="fa-IR" sz="21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چنانچه نمونه برداری و آزمايش، هر دو، توسط يک فرد انجام می شود، بعد از اتمام کار هر بيمار، بايد دستکش عوض شود.</a:t>
            </a:r>
          </a:p>
          <a:p>
            <a:pPr marL="1168400" lvl="3" indent="-266700">
              <a:lnSpc>
                <a:spcPts val="2800"/>
              </a:lnSpc>
              <a:defRPr/>
            </a:pPr>
            <a:r>
              <a:rPr lang="fa-IR" sz="21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اگر نمونه برداری و انجام آزمايش توسط افراد مختلف انجام می شود، فقط مسئول نمونه گيری بايد پس از انجام هر نمونه برداری، دستکش خود را تعويض کند.</a:t>
            </a:r>
          </a:p>
          <a:p>
            <a:pPr marL="1168400" lvl="3" indent="-266700">
              <a:lnSpc>
                <a:spcPts val="2800"/>
              </a:lnSpc>
              <a:defRPr/>
            </a:pPr>
            <a:r>
              <a:rPr lang="fa-IR" sz="21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فردی که فقط آزمايش انجام می دهد ضمن </a:t>
            </a:r>
            <a:r>
              <a:rPr lang="fa-IR" sz="2100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رعايت</a:t>
            </a:r>
            <a:r>
              <a:rPr lang="fa-IR" sz="21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کليه اصول </a:t>
            </a:r>
            <a:r>
              <a:rPr lang="fa-IR" sz="2100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ايمنی</a:t>
            </a:r>
            <a:r>
              <a:rPr lang="fa-IR" sz="21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، ضروری نيست که </a:t>
            </a:r>
            <a:r>
              <a:rPr lang="fa-IR" sz="2100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بين</a:t>
            </a:r>
            <a:r>
              <a:rPr lang="fa-IR" sz="21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انجام </a:t>
            </a:r>
            <a:r>
              <a:rPr lang="fa-IR" sz="2100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هرآزمايش</a:t>
            </a:r>
            <a:r>
              <a:rPr lang="fa-IR" sz="21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دستکش عوض کند مگر </a:t>
            </a:r>
            <a:r>
              <a:rPr lang="fa-IR" sz="2100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اين</a:t>
            </a:r>
            <a:r>
              <a:rPr lang="fa-IR" sz="21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که دستکش آلوده شده باشد.</a:t>
            </a:r>
          </a:p>
          <a:p>
            <a:pPr marL="1168400" lvl="3" indent="-266700">
              <a:lnSpc>
                <a:spcPts val="2800"/>
              </a:lnSpc>
              <a:defRPr/>
            </a:pPr>
            <a:endParaRPr lang="fa-IR" altLang="fa-IR" sz="2200" b="1" dirty="0">
              <a:solidFill>
                <a:srgbClr val="C0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28801" y="203334"/>
            <a:ext cx="88465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j-ea"/>
                <a:cs typeface="B Nazanin" panose="00000400000000000000" pitchFamily="2" charset="-78"/>
              </a:defRPr>
            </a:lvl1pPr>
          </a:lstStyle>
          <a:p>
            <a:pPr rtl="1"/>
            <a:r>
              <a:rPr lang="fa-IR" altLang="fa-IR" sz="3200" dirty="0">
                <a:cs typeface="B Titr" panose="00000700000000000000" pitchFamily="2" charset="-78"/>
              </a:rPr>
              <a:t>نکات مهم قبل از شروع </a:t>
            </a:r>
            <a:r>
              <a:rPr lang="fa-IR" altLang="fa-IR" sz="3000" dirty="0">
                <a:cs typeface="B Titr" panose="00000700000000000000" pitchFamily="2" charset="-78"/>
              </a:rPr>
              <a:t>آزمایش </a:t>
            </a:r>
            <a:r>
              <a:rPr lang="fa-IR" altLang="fa-IR" sz="3000" dirty="0" err="1">
                <a:cs typeface="B Titr" panose="00000700000000000000" pitchFamily="2" charset="-78"/>
              </a:rPr>
              <a:t>تشخيص</a:t>
            </a:r>
            <a:r>
              <a:rPr lang="fa-IR" altLang="fa-IR" sz="3000" dirty="0">
                <a:cs typeface="B Titr" panose="00000700000000000000" pitchFamily="2" charset="-78"/>
              </a:rPr>
              <a:t> آنتی ژن </a:t>
            </a:r>
            <a:r>
              <a:rPr lang="en-US" altLang="en-US" sz="3000" b="1" dirty="0">
                <a:cs typeface="B Titr" panose="00000700000000000000" pitchFamily="2" charset="-78"/>
              </a:rPr>
              <a:t>SARS CoV-2</a:t>
            </a:r>
            <a:br>
              <a:rPr lang="fa-IR" altLang="fa-IR" sz="2800" dirty="0">
                <a:cs typeface="B Titr" panose="00000700000000000000" pitchFamily="2" charset="-78"/>
              </a:rPr>
            </a:br>
            <a:endParaRPr lang="en-US" altLang="fa-IR" sz="28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28050772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381000" y="1284839"/>
            <a:ext cx="11658600" cy="4908885"/>
          </a:xfrm>
        </p:spPr>
        <p:txBody>
          <a:bodyPr>
            <a:noAutofit/>
          </a:bodyPr>
          <a:lstStyle/>
          <a:p>
            <a:pPr marL="0" indent="176213">
              <a:lnSpc>
                <a:spcPts val="2800"/>
              </a:lnSpc>
              <a:buNone/>
              <a:defRPr/>
            </a:pPr>
            <a:r>
              <a:rPr lang="fa-IR" altLang="fa-IR" sz="2400" b="1" dirty="0">
                <a:solidFill>
                  <a:srgbClr val="C00000"/>
                </a:solidFill>
              </a:rPr>
              <a:t>ادامه رعايت الزامات ايمنی زيستی (3)</a:t>
            </a:r>
          </a:p>
          <a:p>
            <a:pPr marL="622300" indent="-355600">
              <a:lnSpc>
                <a:spcPts val="3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fa-IR" altLang="fa-IR" sz="2100" b="1" dirty="0">
                <a:solidFill>
                  <a:srgbClr val="C00000"/>
                </a:solidFill>
              </a:rPr>
              <a:t>کاربران </a:t>
            </a:r>
            <a:r>
              <a:rPr lang="fa-IR" altLang="fa-IR" sz="2100" b="1" dirty="0" err="1">
                <a:solidFill>
                  <a:srgbClr val="C00000"/>
                </a:solidFill>
              </a:rPr>
              <a:t>بايد</a:t>
            </a:r>
            <a:r>
              <a:rPr lang="fa-IR" altLang="fa-IR" sz="2100" b="1" dirty="0">
                <a:solidFill>
                  <a:srgbClr val="C00000"/>
                </a:solidFill>
              </a:rPr>
              <a:t> آگاهی کافی از نحوه و </a:t>
            </a:r>
            <a:r>
              <a:rPr lang="fa-IR" altLang="fa-IR" sz="2100" b="1" dirty="0" err="1">
                <a:solidFill>
                  <a:srgbClr val="C00000"/>
                </a:solidFill>
              </a:rPr>
              <a:t>ترتيب</a:t>
            </a:r>
            <a:r>
              <a:rPr lang="fa-IR" altLang="fa-IR" sz="2100" b="1" dirty="0">
                <a:solidFill>
                  <a:srgbClr val="C00000"/>
                </a:solidFill>
              </a:rPr>
              <a:t> </a:t>
            </a:r>
            <a:r>
              <a:rPr lang="fa-IR" altLang="fa-IR" sz="2100" b="1" dirty="0" err="1">
                <a:solidFill>
                  <a:srgbClr val="C00000"/>
                </a:solidFill>
              </a:rPr>
              <a:t>پوشيدن</a:t>
            </a:r>
            <a:r>
              <a:rPr lang="fa-IR" altLang="fa-IR" sz="2100" b="1" dirty="0">
                <a:solidFill>
                  <a:srgbClr val="C00000"/>
                </a:solidFill>
              </a:rPr>
              <a:t> و درآوردن وسايل حفاظت فردی</a:t>
            </a:r>
          </a:p>
          <a:p>
            <a:pPr marL="266700" indent="0">
              <a:lnSpc>
                <a:spcPts val="3000"/>
              </a:lnSpc>
              <a:spcAft>
                <a:spcPts val="0"/>
              </a:spcAft>
              <a:buNone/>
              <a:defRPr/>
            </a:pPr>
            <a:r>
              <a:rPr lang="fa-IR" altLang="fa-IR" sz="2100" b="1" dirty="0">
                <a:solidFill>
                  <a:srgbClr val="C00000"/>
                </a:solidFill>
              </a:rPr>
              <a:t>      داشته باشند:</a:t>
            </a:r>
          </a:p>
          <a:p>
            <a:pPr marL="336550" indent="0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fa-IR" sz="2200" b="1" dirty="0">
                <a:solidFill>
                  <a:srgbClr val="C00000"/>
                </a:solidFill>
              </a:rPr>
              <a:t>    </a:t>
            </a:r>
          </a:p>
          <a:p>
            <a:pPr marL="622300" indent="0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fa-IR" sz="2200" dirty="0" err="1">
                <a:solidFill>
                  <a:srgbClr val="C00000"/>
                </a:solidFill>
              </a:rPr>
              <a:t>ترتيب</a:t>
            </a:r>
            <a:r>
              <a:rPr lang="fa-IR" sz="2200" dirty="0">
                <a:solidFill>
                  <a:srgbClr val="C00000"/>
                </a:solidFill>
              </a:rPr>
              <a:t> </a:t>
            </a:r>
            <a:r>
              <a:rPr lang="fa-IR" sz="2200" dirty="0" err="1">
                <a:solidFill>
                  <a:srgbClr val="C00000"/>
                </a:solidFill>
              </a:rPr>
              <a:t>پوشيدن</a:t>
            </a:r>
            <a:r>
              <a:rPr lang="fa-IR" sz="2200" dirty="0">
                <a:solidFill>
                  <a:srgbClr val="C00000"/>
                </a:solidFill>
              </a:rPr>
              <a:t> </a:t>
            </a:r>
            <a:r>
              <a:rPr lang="en-US" sz="2200" dirty="0">
                <a:solidFill>
                  <a:srgbClr val="C00000"/>
                </a:solidFill>
              </a:rPr>
              <a:t>(Donning)</a:t>
            </a:r>
            <a:r>
              <a:rPr lang="fa-IR" sz="2200" dirty="0">
                <a:solidFill>
                  <a:srgbClr val="C00000"/>
                </a:solidFill>
              </a:rPr>
              <a:t>: </a:t>
            </a:r>
          </a:p>
          <a:p>
            <a:pPr marL="622300" indent="0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fa-IR" sz="2200" dirty="0">
                <a:solidFill>
                  <a:srgbClr val="C00000"/>
                </a:solidFill>
              </a:rPr>
              <a:t> </a:t>
            </a:r>
            <a:r>
              <a:rPr lang="fa-IR" sz="2200" dirty="0"/>
              <a:t>1- گان/ روپوش</a:t>
            </a:r>
          </a:p>
          <a:p>
            <a:pPr marL="622300" indent="0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fa-IR" sz="2200" dirty="0"/>
              <a:t> 2- ماسک</a:t>
            </a:r>
          </a:p>
          <a:p>
            <a:pPr marL="622300" indent="0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fa-IR" sz="2200" dirty="0"/>
              <a:t> 3- حفاظ چشم </a:t>
            </a:r>
            <a:r>
              <a:rPr lang="fa-IR" sz="2200" dirty="0" err="1"/>
              <a:t>يا</a:t>
            </a:r>
            <a:r>
              <a:rPr lang="fa-IR" sz="2200" dirty="0"/>
              <a:t> صورت</a:t>
            </a:r>
          </a:p>
          <a:p>
            <a:pPr marL="622300" indent="0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fa-IR" sz="2200" dirty="0"/>
              <a:t> 4- دستکش </a:t>
            </a:r>
          </a:p>
          <a:p>
            <a:pPr marL="622300" indent="0">
              <a:lnSpc>
                <a:spcPct val="100000"/>
              </a:lnSpc>
              <a:spcAft>
                <a:spcPts val="0"/>
              </a:spcAft>
              <a:buNone/>
              <a:defRPr/>
            </a:pPr>
            <a:endParaRPr lang="fa-IR" sz="2200" dirty="0"/>
          </a:p>
          <a:p>
            <a:pPr marL="690563" indent="-354013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fa-IR" altLang="fa-IR" sz="2200" dirty="0">
              <a:solidFill>
                <a:srgbClr val="C0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54201" y="490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j-ea"/>
                <a:cs typeface="B Nazanin" panose="00000400000000000000" pitchFamily="2" charset="-78"/>
              </a:defRPr>
            </a:lvl1pPr>
          </a:lstStyle>
          <a:p>
            <a:pPr rtl="1"/>
            <a:r>
              <a:rPr lang="fa-IR" altLang="fa-IR" sz="3200" dirty="0">
                <a:cs typeface="B Titr" panose="00000700000000000000" pitchFamily="2" charset="-78"/>
              </a:rPr>
              <a:t>نکات مهم قبل از شروع </a:t>
            </a:r>
            <a:r>
              <a:rPr lang="fa-IR" altLang="fa-IR" sz="3000" dirty="0">
                <a:cs typeface="B Titr" panose="00000700000000000000" pitchFamily="2" charset="-78"/>
              </a:rPr>
              <a:t>آزمایش آنتی ژن </a:t>
            </a:r>
            <a:r>
              <a:rPr lang="en-US" altLang="en-US" sz="3200" b="1" dirty="0">
                <a:cs typeface="B Titr" panose="00000700000000000000" pitchFamily="2" charset="-78"/>
              </a:rPr>
              <a:t>SARS CoV-2</a:t>
            </a:r>
            <a:r>
              <a:rPr lang="fa-IR" altLang="en-US" sz="3200" b="1" dirty="0">
                <a:cs typeface="B Titr" panose="00000700000000000000" pitchFamily="2" charset="-78"/>
              </a:rPr>
              <a:t> </a:t>
            </a:r>
            <a:r>
              <a:rPr lang="fa-IR" altLang="fa-IR" sz="2800" dirty="0">
                <a:cs typeface="B Titr" panose="00000700000000000000" pitchFamily="2" charset="-78"/>
              </a:rPr>
              <a:t>:</a:t>
            </a:r>
            <a:br>
              <a:rPr lang="fa-IR" altLang="fa-IR" sz="2800" dirty="0">
                <a:cs typeface="B Titr" panose="00000700000000000000" pitchFamily="2" charset="-78"/>
              </a:rPr>
            </a:br>
            <a:endParaRPr lang="en-US" altLang="fa-IR" sz="2800" dirty="0">
              <a:cs typeface="B Titr" panose="000007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74700"/>
            <a:ext cx="5165712" cy="60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322271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381000" y="1284839"/>
            <a:ext cx="11658600" cy="4861961"/>
          </a:xfrm>
        </p:spPr>
        <p:txBody>
          <a:bodyPr>
            <a:noAutofit/>
          </a:bodyPr>
          <a:lstStyle/>
          <a:p>
            <a:pPr marL="0" indent="176213">
              <a:lnSpc>
                <a:spcPts val="2800"/>
              </a:lnSpc>
              <a:buNone/>
              <a:defRPr/>
            </a:pPr>
            <a:r>
              <a:rPr lang="fa-IR" altLang="fa-IR" sz="2400" b="1" dirty="0">
                <a:solidFill>
                  <a:srgbClr val="C00000"/>
                </a:solidFill>
              </a:rPr>
              <a:t>ادامه رعايت الزامات ايمنی زيستی (4)</a:t>
            </a:r>
          </a:p>
          <a:p>
            <a:pPr marL="266700" indent="0">
              <a:lnSpc>
                <a:spcPts val="3000"/>
              </a:lnSpc>
              <a:spcAft>
                <a:spcPts val="0"/>
              </a:spcAft>
              <a:buNone/>
              <a:defRPr/>
            </a:pPr>
            <a:r>
              <a:rPr lang="fa-IR" sz="2200" b="1" dirty="0">
                <a:solidFill>
                  <a:srgbClr val="C00000"/>
                </a:solidFill>
              </a:rPr>
              <a:t> </a:t>
            </a:r>
            <a:r>
              <a:rPr lang="fa-IR" sz="2200" dirty="0" err="1">
                <a:solidFill>
                  <a:srgbClr val="C00000"/>
                </a:solidFill>
              </a:rPr>
              <a:t>ترتيب</a:t>
            </a:r>
            <a:r>
              <a:rPr lang="fa-IR" sz="2200" dirty="0">
                <a:solidFill>
                  <a:srgbClr val="C00000"/>
                </a:solidFill>
              </a:rPr>
              <a:t> درآوردن </a:t>
            </a:r>
            <a:r>
              <a:rPr lang="fa-IR" sz="2200" dirty="0" err="1">
                <a:solidFill>
                  <a:srgbClr val="C00000"/>
                </a:solidFill>
              </a:rPr>
              <a:t>وسايل</a:t>
            </a:r>
            <a:r>
              <a:rPr lang="fa-IR" sz="2200" dirty="0">
                <a:solidFill>
                  <a:srgbClr val="C00000"/>
                </a:solidFill>
              </a:rPr>
              <a:t> حفاظت فردی </a:t>
            </a:r>
            <a:r>
              <a:rPr lang="en-US" sz="2200" dirty="0">
                <a:solidFill>
                  <a:srgbClr val="C00000"/>
                </a:solidFill>
              </a:rPr>
              <a:t> (Doffing)</a:t>
            </a:r>
            <a:r>
              <a:rPr lang="fa-IR" sz="2200" dirty="0">
                <a:solidFill>
                  <a:srgbClr val="C00000"/>
                </a:solidFill>
              </a:rPr>
              <a:t>: </a:t>
            </a:r>
          </a:p>
          <a:p>
            <a:pPr marL="622300" indent="0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fa-IR" sz="2200" dirty="0">
                <a:solidFill>
                  <a:srgbClr val="C00000"/>
                </a:solidFill>
              </a:rPr>
              <a:t> </a:t>
            </a:r>
            <a:r>
              <a:rPr lang="fa-IR" sz="2200" dirty="0"/>
              <a:t>1- دستکش</a:t>
            </a:r>
          </a:p>
          <a:p>
            <a:pPr marL="622300" indent="0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fa-IR" sz="2200" dirty="0"/>
              <a:t>2- روپوش/ گان</a:t>
            </a:r>
          </a:p>
          <a:p>
            <a:pPr marL="622300" indent="0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fa-IR" sz="2200" dirty="0"/>
              <a:t>3- شستشوی دست</a:t>
            </a:r>
          </a:p>
          <a:p>
            <a:pPr marL="622300" indent="0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fa-IR" sz="2200" dirty="0"/>
              <a:t>4- حفاظ چشم </a:t>
            </a:r>
            <a:r>
              <a:rPr lang="fa-IR" sz="2200" dirty="0" err="1"/>
              <a:t>يا</a:t>
            </a:r>
            <a:r>
              <a:rPr lang="fa-IR" sz="2200" dirty="0"/>
              <a:t> صورت</a:t>
            </a:r>
          </a:p>
          <a:p>
            <a:pPr marL="622300" indent="0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fa-IR" sz="2200" dirty="0"/>
              <a:t>5- ماسک</a:t>
            </a:r>
          </a:p>
          <a:p>
            <a:pPr marL="622300" indent="0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fa-IR" sz="2200" dirty="0"/>
              <a:t>6- شستشوی دست </a:t>
            </a:r>
          </a:p>
          <a:p>
            <a:pPr marL="622300" indent="0">
              <a:lnSpc>
                <a:spcPct val="100000"/>
              </a:lnSpc>
              <a:spcAft>
                <a:spcPts val="0"/>
              </a:spcAft>
              <a:buNone/>
              <a:defRPr/>
            </a:pPr>
            <a:endParaRPr lang="fa-IR" sz="2200" dirty="0">
              <a:solidFill>
                <a:srgbClr val="C00000"/>
              </a:solidFill>
            </a:endParaRPr>
          </a:p>
          <a:p>
            <a:pPr marL="6223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a-IR" sz="2200" dirty="0">
                <a:solidFill>
                  <a:srgbClr val="C00000"/>
                </a:solidFill>
              </a:rPr>
              <a:t>نکته: قبل از ترک محل کار </a:t>
            </a:r>
            <a:r>
              <a:rPr lang="fa-IR" sz="2200" dirty="0" err="1">
                <a:solidFill>
                  <a:srgbClr val="C00000"/>
                </a:solidFill>
              </a:rPr>
              <a:t>بايد</a:t>
            </a:r>
            <a:r>
              <a:rPr lang="fa-IR" sz="2200" dirty="0">
                <a:solidFill>
                  <a:srgbClr val="C00000"/>
                </a:solidFill>
              </a:rPr>
              <a:t> پوشش ها و </a:t>
            </a:r>
            <a:r>
              <a:rPr lang="fa-IR" sz="2200" dirty="0" err="1">
                <a:solidFill>
                  <a:srgbClr val="C00000"/>
                </a:solidFill>
              </a:rPr>
              <a:t>وسايل</a:t>
            </a:r>
            <a:r>
              <a:rPr lang="fa-IR" sz="2200" dirty="0">
                <a:solidFill>
                  <a:srgbClr val="C00000"/>
                </a:solidFill>
              </a:rPr>
              <a:t> حفاظت فردی</a:t>
            </a:r>
          </a:p>
          <a:p>
            <a:pPr marL="6223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a-IR" sz="2200" dirty="0">
                <a:solidFill>
                  <a:srgbClr val="C00000"/>
                </a:solidFill>
              </a:rPr>
              <a:t> در آورده شود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54201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j-ea"/>
                <a:cs typeface="B Nazanin" panose="00000400000000000000" pitchFamily="2" charset="-78"/>
              </a:defRPr>
            </a:lvl1pPr>
          </a:lstStyle>
          <a:p>
            <a:pPr rtl="1"/>
            <a:r>
              <a:rPr lang="fa-IR" altLang="fa-IR" sz="3200" dirty="0">
                <a:cs typeface="B Titr" panose="00000700000000000000" pitchFamily="2" charset="-78"/>
              </a:rPr>
              <a:t>نکات مهم قبل از شروع </a:t>
            </a:r>
            <a:r>
              <a:rPr lang="fa-IR" altLang="fa-IR" sz="3000" dirty="0">
                <a:cs typeface="B Titr" panose="00000700000000000000" pitchFamily="2" charset="-78"/>
              </a:rPr>
              <a:t>آزمایش آنتی ژن </a:t>
            </a:r>
            <a:r>
              <a:rPr lang="en-US" altLang="en-US" sz="3200" b="1" dirty="0">
                <a:cs typeface="B Titr" panose="00000700000000000000" pitchFamily="2" charset="-78"/>
              </a:rPr>
              <a:t>SARS CoV-2</a:t>
            </a:r>
            <a:r>
              <a:rPr lang="fa-IR" altLang="en-US" sz="3200" b="1" dirty="0">
                <a:cs typeface="B Titr" panose="00000700000000000000" pitchFamily="2" charset="-78"/>
              </a:rPr>
              <a:t> </a:t>
            </a:r>
            <a:r>
              <a:rPr lang="fa-IR" altLang="fa-IR" sz="2800" dirty="0">
                <a:cs typeface="B Titr" panose="00000700000000000000" pitchFamily="2" charset="-78"/>
              </a:rPr>
              <a:t>:</a:t>
            </a:r>
            <a:br>
              <a:rPr lang="fa-IR" altLang="fa-IR" sz="2800" dirty="0">
                <a:cs typeface="B Titr" panose="00000700000000000000" pitchFamily="2" charset="-78"/>
              </a:rPr>
            </a:br>
            <a:endParaRPr lang="en-US" altLang="fa-IR" sz="2800" dirty="0">
              <a:cs typeface="B Titr" panose="000007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0400"/>
            <a:ext cx="5210628" cy="617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006858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82599" y="938098"/>
            <a:ext cx="11341101" cy="5297602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lnSpc>
                <a:spcPts val="2800"/>
              </a:lnSpc>
              <a:buNone/>
              <a:defRPr/>
            </a:pPr>
            <a:r>
              <a:rPr lang="fa-IR" altLang="fa-IR" sz="2400" b="1" dirty="0">
                <a:solidFill>
                  <a:srgbClr val="C00000"/>
                </a:solidFill>
              </a:rPr>
              <a:t>ج) نکات مربوط به فضای انجام کار:</a:t>
            </a:r>
          </a:p>
          <a:p>
            <a:pPr marL="539750" indent="-34925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fa-IR" sz="2100" b="1" dirty="0">
                <a:solidFill>
                  <a:srgbClr val="C00000"/>
                </a:solidFill>
              </a:rPr>
              <a:t>جدا بودن محل نمونه </a:t>
            </a:r>
            <a:r>
              <a:rPr lang="fa-IR" sz="2100" b="1" dirty="0" err="1">
                <a:solidFill>
                  <a:srgbClr val="C00000"/>
                </a:solidFill>
              </a:rPr>
              <a:t>گيری</a:t>
            </a:r>
            <a:r>
              <a:rPr lang="fa-IR" sz="2100" b="1" dirty="0">
                <a:solidFill>
                  <a:srgbClr val="C00000"/>
                </a:solidFill>
              </a:rPr>
              <a:t> از مکان انجام </a:t>
            </a:r>
            <a:r>
              <a:rPr lang="fa-IR" sz="2100" b="1" dirty="0" err="1">
                <a:solidFill>
                  <a:srgbClr val="C00000"/>
                </a:solidFill>
              </a:rPr>
              <a:t>آزمايش</a:t>
            </a:r>
            <a:r>
              <a:rPr lang="fa-IR" sz="2100" b="1" dirty="0">
                <a:solidFill>
                  <a:srgbClr val="C00000"/>
                </a:solidFill>
              </a:rPr>
              <a:t> </a:t>
            </a:r>
          </a:p>
          <a:p>
            <a:pPr marL="539750" indent="-34925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fa-IR" sz="2100" b="1" dirty="0">
              <a:solidFill>
                <a:srgbClr val="C00000"/>
              </a:solidFill>
            </a:endParaRPr>
          </a:p>
          <a:p>
            <a:pPr marL="539750" indent="-34925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fa-IR" sz="2100" b="1" dirty="0">
                <a:solidFill>
                  <a:srgbClr val="C00000"/>
                </a:solidFill>
              </a:rPr>
              <a:t>محدود کردن دسترسی :</a:t>
            </a:r>
            <a:r>
              <a:rPr lang="fa-IR" sz="2100" dirty="0"/>
              <a:t> محل نمونه </a:t>
            </a:r>
            <a:r>
              <a:rPr lang="fa-IR" sz="2100" dirty="0" err="1"/>
              <a:t>گيری</a:t>
            </a:r>
            <a:r>
              <a:rPr lang="fa-IR" sz="2100" dirty="0"/>
              <a:t> و انجام </a:t>
            </a:r>
            <a:r>
              <a:rPr lang="fa-IR" sz="2100" dirty="0" err="1"/>
              <a:t>آزمايش</a:t>
            </a:r>
            <a:r>
              <a:rPr lang="fa-IR" sz="2100" dirty="0"/>
              <a:t> </a:t>
            </a:r>
            <a:r>
              <a:rPr lang="fa-IR" sz="2100" dirty="0" err="1">
                <a:solidFill>
                  <a:schemeClr val="tx1"/>
                </a:solidFill>
              </a:rPr>
              <a:t>نبايد</a:t>
            </a:r>
            <a:r>
              <a:rPr lang="fa-IR" sz="2100" dirty="0">
                <a:solidFill>
                  <a:schemeClr val="tx1"/>
                </a:solidFill>
              </a:rPr>
              <a:t> در دسترس و </a:t>
            </a:r>
            <a:r>
              <a:rPr lang="fa-IR" sz="2100" dirty="0" err="1">
                <a:solidFill>
                  <a:schemeClr val="tx1"/>
                </a:solidFill>
              </a:rPr>
              <a:t>يا</a:t>
            </a:r>
            <a:r>
              <a:rPr lang="fa-IR" sz="2100" dirty="0">
                <a:solidFill>
                  <a:schemeClr val="tx1"/>
                </a:solidFill>
              </a:rPr>
              <a:t> محل رفت و آمد </a:t>
            </a:r>
            <a:r>
              <a:rPr lang="fa-IR" sz="2100" dirty="0"/>
              <a:t>عموم و کارکنان </a:t>
            </a:r>
            <a:r>
              <a:rPr lang="fa-IR" sz="2100" dirty="0" err="1"/>
              <a:t>غير</a:t>
            </a:r>
            <a:r>
              <a:rPr lang="fa-IR" sz="2100" dirty="0"/>
              <a:t> مرتبط باشد</a:t>
            </a:r>
          </a:p>
          <a:p>
            <a:pPr marL="190500" inden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a-IR" sz="2100" dirty="0"/>
              <a:t>     پشت در اتاق می </a:t>
            </a:r>
            <a:r>
              <a:rPr lang="fa-IR" sz="2100" dirty="0" err="1"/>
              <a:t>بايست</a:t>
            </a:r>
            <a:r>
              <a:rPr lang="fa-IR" sz="2100" dirty="0"/>
              <a:t> تابلو «علامت خطر </a:t>
            </a:r>
            <a:r>
              <a:rPr lang="fa-IR" sz="2100" dirty="0" err="1"/>
              <a:t>زيستی</a:t>
            </a:r>
            <a:r>
              <a:rPr lang="fa-IR" sz="2100" dirty="0"/>
              <a:t>» و «ورود افراد متفرقه ممنوع» نصب شود</a:t>
            </a:r>
          </a:p>
          <a:p>
            <a:pPr marL="190500" inden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fa-IR" sz="2100" dirty="0"/>
          </a:p>
          <a:p>
            <a:pPr marL="539750" indent="-34925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fa-IR" sz="2100" b="1" dirty="0">
                <a:solidFill>
                  <a:srgbClr val="C00000"/>
                </a:solidFill>
              </a:rPr>
              <a:t>تهويه مناسب و کافی:  </a:t>
            </a:r>
            <a:r>
              <a:rPr lang="fa-IR" sz="2100" dirty="0"/>
              <a:t>محل نمونه برداری و انجام </a:t>
            </a:r>
            <a:r>
              <a:rPr lang="fa-IR" sz="2100" dirty="0" err="1"/>
              <a:t>آزمايش</a:t>
            </a:r>
            <a:r>
              <a:rPr lang="fa-IR" sz="2100" dirty="0"/>
              <a:t> </a:t>
            </a:r>
            <a:r>
              <a:rPr lang="fa-IR" sz="2100" dirty="0" err="1"/>
              <a:t>بايد</a:t>
            </a:r>
            <a:r>
              <a:rPr lang="fa-IR" sz="2100" dirty="0"/>
              <a:t> </a:t>
            </a:r>
            <a:r>
              <a:rPr lang="fa-IR" sz="2100" dirty="0" err="1"/>
              <a:t>تهويه</a:t>
            </a:r>
            <a:r>
              <a:rPr lang="fa-IR" sz="2100" dirty="0"/>
              <a:t> </a:t>
            </a:r>
            <a:r>
              <a:rPr lang="fa-IR" sz="2100" dirty="0" err="1"/>
              <a:t>طبيعی</a:t>
            </a:r>
            <a:r>
              <a:rPr lang="fa-IR" sz="2100" dirty="0"/>
              <a:t> و </a:t>
            </a:r>
            <a:r>
              <a:rPr lang="fa-IR" sz="2100" dirty="0" err="1"/>
              <a:t>يا</a:t>
            </a:r>
            <a:r>
              <a:rPr lang="fa-IR" sz="2100" dirty="0"/>
              <a:t> </a:t>
            </a:r>
            <a:r>
              <a:rPr lang="fa-IR" sz="2100" dirty="0" err="1"/>
              <a:t>مکانيکی</a:t>
            </a:r>
            <a:r>
              <a:rPr lang="fa-IR" sz="2100" dirty="0"/>
              <a:t> (فن </a:t>
            </a:r>
            <a:r>
              <a:rPr lang="fa-IR" sz="2100" dirty="0" err="1"/>
              <a:t>تهويه</a:t>
            </a:r>
            <a:r>
              <a:rPr lang="fa-IR" sz="2100" dirty="0"/>
              <a:t>، ...) داشته باشد</a:t>
            </a:r>
          </a:p>
          <a:p>
            <a:pPr marL="190500" inden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a-IR" sz="2100" dirty="0"/>
              <a:t> </a:t>
            </a:r>
          </a:p>
          <a:p>
            <a:pPr marL="539750" indent="-34925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fa-IR" sz="2100" b="1" dirty="0">
                <a:solidFill>
                  <a:srgbClr val="C00000"/>
                </a:solidFill>
              </a:rPr>
              <a:t>محل انجام آزمايش</a:t>
            </a:r>
          </a:p>
          <a:p>
            <a:pPr marL="1333500" indent="-342900" algn="just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100" dirty="0" err="1"/>
              <a:t>آزمايش</a:t>
            </a:r>
            <a:r>
              <a:rPr lang="fa-IR" sz="2100" dirty="0"/>
              <a:t> </a:t>
            </a:r>
            <a:r>
              <a:rPr lang="fa-IR" sz="2100" dirty="0" err="1"/>
              <a:t>تشخيص</a:t>
            </a:r>
            <a:r>
              <a:rPr lang="fa-IR" sz="2100" dirty="0"/>
              <a:t> آنتی ژن کوويد-19 را می توان روی سطوح کاری معمول (سطح صاف و بدون درز يا شکاف) و يا روي يک </a:t>
            </a:r>
            <a:r>
              <a:rPr lang="fa-IR" sz="2100" dirty="0" err="1"/>
              <a:t>ترالی</a:t>
            </a:r>
            <a:r>
              <a:rPr lang="fa-IR" sz="2100" dirty="0"/>
              <a:t> انجام داد. در صورت وجود </a:t>
            </a:r>
            <a:r>
              <a:rPr lang="fa-IR" sz="2100" dirty="0" err="1"/>
              <a:t>تهويه</a:t>
            </a:r>
            <a:r>
              <a:rPr lang="fa-IR" sz="2100" dirty="0"/>
              <a:t> مناسب، انجام </a:t>
            </a:r>
            <a:r>
              <a:rPr lang="fa-IR" sz="2100" dirty="0" err="1"/>
              <a:t>آزمايش</a:t>
            </a:r>
            <a:r>
              <a:rPr lang="fa-IR" sz="2100" dirty="0"/>
              <a:t> </a:t>
            </a:r>
            <a:r>
              <a:rPr lang="fa-IR" sz="2100" dirty="0" err="1"/>
              <a:t>زير</a:t>
            </a:r>
            <a:r>
              <a:rPr lang="fa-IR" sz="2100" dirty="0"/>
              <a:t> </a:t>
            </a:r>
            <a:r>
              <a:rPr lang="fa-IR" sz="2100" dirty="0" err="1"/>
              <a:t>کابينت</a:t>
            </a:r>
            <a:r>
              <a:rPr lang="fa-IR" sz="2100" dirty="0"/>
              <a:t> </a:t>
            </a:r>
            <a:r>
              <a:rPr lang="fa-IR" sz="2100" dirty="0" err="1"/>
              <a:t>ايمنی</a:t>
            </a:r>
            <a:r>
              <a:rPr lang="fa-IR" sz="2100" dirty="0"/>
              <a:t> </a:t>
            </a:r>
            <a:r>
              <a:rPr lang="fa-IR" sz="2100" dirty="0" err="1"/>
              <a:t>بيولوژيک</a:t>
            </a:r>
            <a:r>
              <a:rPr lang="fa-IR" sz="2100" dirty="0"/>
              <a:t> </a:t>
            </a:r>
            <a:r>
              <a:rPr lang="fa-IR" sz="2100" dirty="0" err="1"/>
              <a:t>الزامی</a:t>
            </a:r>
            <a:r>
              <a:rPr lang="fa-IR" sz="2100" dirty="0"/>
              <a:t> </a:t>
            </a:r>
            <a:r>
              <a:rPr lang="fa-IR" sz="2100" dirty="0" err="1"/>
              <a:t>نيست</a:t>
            </a:r>
            <a:r>
              <a:rPr lang="fa-IR" sz="2100" dirty="0"/>
              <a:t>. </a:t>
            </a:r>
          </a:p>
          <a:p>
            <a:pPr marL="1333500" indent="-342900" algn="just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100" dirty="0"/>
              <a:t>انجام آزمايش در يک سينی فلزی لبه دار که در آن حوله کاغذی آغشته به محلول </a:t>
            </a:r>
            <a:r>
              <a:rPr lang="fa-IR" sz="2100" dirty="0" err="1"/>
              <a:t>سفيد</a:t>
            </a:r>
            <a:r>
              <a:rPr lang="fa-IR" sz="2100" dirty="0"/>
              <a:t> کننده خانگی با رقت 1 به 50 (محلول کلر 0/1%) قرار داده شده، سبب کاهش احتمال آلودگی در صورت ريختن يا پاشيدن نمونه می گردد.</a:t>
            </a:r>
          </a:p>
          <a:p>
            <a:pPr marL="1333500" indent="-342900" algn="just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100" dirty="0"/>
              <a:t>نظافت و آلودگی زدايی سطوح کاری و ابزار مورد استفاده بطور مرتب </a:t>
            </a:r>
            <a:r>
              <a:rPr lang="fa-IR" sz="2100" dirty="0" err="1"/>
              <a:t>بايد</a:t>
            </a:r>
            <a:r>
              <a:rPr lang="fa-IR" sz="2100" dirty="0"/>
              <a:t> انجام شود</a:t>
            </a:r>
          </a:p>
          <a:p>
            <a:pPr marL="1027113" indent="-401638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fa-IR" sz="22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28800" y="203334"/>
            <a:ext cx="9199083" cy="798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j-ea"/>
                <a:cs typeface="B Nazanin" panose="00000400000000000000" pitchFamily="2" charset="-78"/>
              </a:defRPr>
            </a:lvl1pPr>
          </a:lstStyle>
          <a:p>
            <a:pPr rtl="1"/>
            <a:r>
              <a:rPr lang="fa-IR" altLang="fa-IR" sz="3200" dirty="0">
                <a:cs typeface="B Titr" panose="00000700000000000000" pitchFamily="2" charset="-78"/>
              </a:rPr>
              <a:t>نکات مهم قبل از شروع </a:t>
            </a:r>
            <a:r>
              <a:rPr lang="fa-IR" altLang="fa-IR" sz="3000" dirty="0">
                <a:cs typeface="B Titr" panose="00000700000000000000" pitchFamily="2" charset="-78"/>
              </a:rPr>
              <a:t>آزمایش </a:t>
            </a:r>
            <a:r>
              <a:rPr lang="fa-IR" altLang="fa-IR" sz="3000" dirty="0" err="1">
                <a:cs typeface="B Titr" panose="00000700000000000000" pitchFamily="2" charset="-78"/>
              </a:rPr>
              <a:t>تشخيص</a:t>
            </a:r>
            <a:r>
              <a:rPr lang="fa-IR" altLang="fa-IR" sz="3000" dirty="0">
                <a:cs typeface="B Titr" panose="00000700000000000000" pitchFamily="2" charset="-78"/>
              </a:rPr>
              <a:t> آنتی ژن </a:t>
            </a:r>
            <a:r>
              <a:rPr lang="en-US" altLang="en-US" sz="3200" b="1" dirty="0">
                <a:cs typeface="B Titr" panose="00000700000000000000" pitchFamily="2" charset="-78"/>
              </a:rPr>
              <a:t>SARS CoV-2</a:t>
            </a:r>
            <a:r>
              <a:rPr lang="fa-IR" altLang="en-US" sz="3200" b="1" dirty="0">
                <a:cs typeface="B Titr" panose="00000700000000000000" pitchFamily="2" charset="-78"/>
              </a:rPr>
              <a:t> </a:t>
            </a:r>
            <a:r>
              <a:rPr lang="fa-IR" altLang="fa-IR" sz="2800" dirty="0">
                <a:cs typeface="B Titr" panose="00000700000000000000" pitchFamily="2" charset="-78"/>
              </a:rPr>
              <a:t>:</a:t>
            </a:r>
            <a:br>
              <a:rPr lang="fa-IR" altLang="fa-IR" sz="2800" dirty="0">
                <a:cs typeface="B Titr" panose="00000700000000000000" pitchFamily="2" charset="-78"/>
              </a:rPr>
            </a:br>
            <a:endParaRPr lang="en-US" altLang="fa-IR" sz="28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64804825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276" y="134203"/>
            <a:ext cx="10538854" cy="919897"/>
          </a:xfrm>
        </p:spPr>
        <p:txBody>
          <a:bodyPr>
            <a:normAutofit/>
          </a:bodyPr>
          <a:lstStyle/>
          <a:p>
            <a:r>
              <a:rPr lang="fa-IR" sz="3200" dirty="0">
                <a:solidFill>
                  <a:schemeClr val="tx1"/>
                </a:solidFill>
                <a:cs typeface="B Titr" panose="00000700000000000000" pitchFamily="2" charset="-78"/>
              </a:rPr>
              <a:t>وسایل و ملزومات مورد نیاز برای نمونه برداری</a:t>
            </a:r>
            <a:endParaRPr lang="en-US" sz="32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969" y="1946365"/>
            <a:ext cx="11229658" cy="3879669"/>
          </a:xfrm>
          <a:noFill/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100" dirty="0">
                <a:solidFill>
                  <a:schemeClr val="tx1"/>
                </a:solidFill>
              </a:rPr>
              <a:t>سواب </a:t>
            </a:r>
            <a:r>
              <a:rPr lang="fa-IR" sz="2100" dirty="0" err="1">
                <a:solidFill>
                  <a:schemeClr val="tx1"/>
                </a:solidFill>
              </a:rPr>
              <a:t>نازوفارنکس</a:t>
            </a:r>
            <a:r>
              <a:rPr lang="fa-IR" sz="2100" dirty="0">
                <a:solidFill>
                  <a:schemeClr val="tx1"/>
                </a:solidFill>
              </a:rPr>
              <a:t> ( که معمولا داخل بسته کیت تشخیص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fa-IR" sz="2100" dirty="0">
                <a:solidFill>
                  <a:schemeClr val="tx1"/>
                </a:solidFill>
              </a:rPr>
              <a:t>سریع آنتی ژن </a:t>
            </a:r>
            <a:r>
              <a:rPr lang="en-US" sz="2100" dirty="0">
                <a:solidFill>
                  <a:schemeClr val="tx1"/>
                </a:solidFill>
              </a:rPr>
              <a:t>SARS CoV-2</a:t>
            </a:r>
            <a:r>
              <a:rPr lang="fa-IR" sz="2100" dirty="0">
                <a:solidFill>
                  <a:schemeClr val="tx1"/>
                </a:solidFill>
              </a:rPr>
              <a:t> قرار داده شده است)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100" dirty="0">
                <a:solidFill>
                  <a:schemeClr val="tx1"/>
                </a:solidFill>
              </a:rPr>
              <a:t>پوشش ها و وسایل حفاظت فردی (ماسک </a:t>
            </a:r>
            <a:r>
              <a:rPr lang="en-US" sz="2100" dirty="0">
                <a:solidFill>
                  <a:schemeClr val="tx1"/>
                </a:solidFill>
              </a:rPr>
              <a:t>N95</a:t>
            </a:r>
            <a:r>
              <a:rPr lang="fa-IR" sz="2100" dirty="0">
                <a:solidFill>
                  <a:schemeClr val="tx1"/>
                </a:solidFill>
              </a:rPr>
              <a:t>، دستکش، محافظ چشم </a:t>
            </a:r>
            <a:r>
              <a:rPr lang="fa-IR" sz="2100" dirty="0" err="1">
                <a:solidFill>
                  <a:schemeClr val="tx1"/>
                </a:solidFill>
              </a:rPr>
              <a:t>يا</a:t>
            </a:r>
            <a:r>
              <a:rPr lang="fa-IR" sz="2100" dirty="0">
                <a:solidFill>
                  <a:schemeClr val="tx1"/>
                </a:solidFill>
              </a:rPr>
              <a:t> صورت، روپوش </a:t>
            </a:r>
            <a:r>
              <a:rPr lang="fa-IR" sz="2100" dirty="0" err="1">
                <a:solidFill>
                  <a:schemeClr val="tx1"/>
                </a:solidFill>
              </a:rPr>
              <a:t>يا</a:t>
            </a:r>
            <a:r>
              <a:rPr lang="fa-IR" sz="2100" dirty="0">
                <a:solidFill>
                  <a:schemeClr val="tx1"/>
                </a:solidFill>
              </a:rPr>
              <a:t> گان </a:t>
            </a:r>
            <a:r>
              <a:rPr lang="fa-IR" sz="2100" dirty="0" err="1">
                <a:solidFill>
                  <a:schemeClr val="tx1"/>
                </a:solidFill>
              </a:rPr>
              <a:t>آستين</a:t>
            </a:r>
            <a:r>
              <a:rPr lang="fa-IR" sz="2100" dirty="0">
                <a:solidFill>
                  <a:schemeClr val="tx1"/>
                </a:solidFill>
              </a:rPr>
              <a:t> بلند)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2100" dirty="0">
                <a:solidFill>
                  <a:schemeClr val="tx1"/>
                </a:solidFill>
              </a:rPr>
              <a:t>محلول </a:t>
            </a:r>
            <a:r>
              <a:rPr lang="fa-IR" sz="2100" dirty="0">
                <a:solidFill>
                  <a:schemeClr val="tx1"/>
                </a:solidFill>
              </a:rPr>
              <a:t>های مناسب (الکل 70 درجه و </a:t>
            </a:r>
            <a:r>
              <a:rPr lang="fa-IR" sz="2100" dirty="0" err="1">
                <a:solidFill>
                  <a:schemeClr val="tx1"/>
                </a:solidFill>
              </a:rPr>
              <a:t>سفيد</a:t>
            </a:r>
            <a:r>
              <a:rPr lang="fa-IR" sz="2100" dirty="0">
                <a:solidFill>
                  <a:schemeClr val="tx1"/>
                </a:solidFill>
              </a:rPr>
              <a:t> کننده خانگی با رقت های مناسب) جهت آلودگی زدایی (مراجعه به اسلایدهای ......)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2100" dirty="0">
                <a:solidFill>
                  <a:schemeClr val="tx1"/>
                </a:solidFill>
              </a:rPr>
              <a:t>کیسه‌ دفع پسماند عفوني </a:t>
            </a:r>
            <a:r>
              <a:rPr lang="fa-IR" sz="2100" dirty="0">
                <a:solidFill>
                  <a:schemeClr val="tx1"/>
                </a:solidFill>
              </a:rPr>
              <a:t>(کیسه </a:t>
            </a:r>
            <a:r>
              <a:rPr lang="ar-SA" sz="2100" dirty="0">
                <a:solidFill>
                  <a:schemeClr val="tx1"/>
                </a:solidFill>
              </a:rPr>
              <a:t>زرد</a:t>
            </a:r>
            <a:r>
              <a:rPr lang="fa-IR" sz="2100" dirty="0">
                <a:solidFill>
                  <a:schemeClr val="tx1"/>
                </a:solidFill>
              </a:rPr>
              <a:t> و </a:t>
            </a:r>
            <a:r>
              <a:rPr lang="fa-IR" sz="2100" dirty="0" err="1">
                <a:solidFill>
                  <a:schemeClr val="tx1"/>
                </a:solidFill>
              </a:rPr>
              <a:t>يا</a:t>
            </a:r>
            <a:r>
              <a:rPr lang="fa-IR" sz="2100" dirty="0">
                <a:solidFill>
                  <a:schemeClr val="tx1"/>
                </a:solidFill>
              </a:rPr>
              <a:t> اگر </a:t>
            </a:r>
            <a:r>
              <a:rPr lang="fa-IR" sz="2100" dirty="0" err="1">
                <a:solidFill>
                  <a:schemeClr val="tx1"/>
                </a:solidFill>
              </a:rPr>
              <a:t>اتوکلاو</a:t>
            </a:r>
            <a:r>
              <a:rPr lang="fa-IR" sz="2100" dirty="0">
                <a:solidFill>
                  <a:schemeClr val="tx1"/>
                </a:solidFill>
              </a:rPr>
              <a:t> در دسترس است،</a:t>
            </a:r>
            <a:r>
              <a:rPr lang="ar-SA" sz="2100" dirty="0">
                <a:solidFill>
                  <a:schemeClr val="tx1"/>
                </a:solidFill>
              </a:rPr>
              <a:t> کیسه </a:t>
            </a:r>
            <a:r>
              <a:rPr lang="fa-IR" sz="2100" dirty="0">
                <a:solidFill>
                  <a:schemeClr val="tx1"/>
                </a:solidFill>
              </a:rPr>
              <a:t>مخصوص </a:t>
            </a:r>
            <a:r>
              <a:rPr lang="ar-SA" sz="2100" dirty="0">
                <a:solidFill>
                  <a:schemeClr val="tx1"/>
                </a:solidFill>
              </a:rPr>
              <a:t>اتوکلاو</a:t>
            </a:r>
            <a:r>
              <a:rPr lang="fa-IR" sz="2100" dirty="0">
                <a:solidFill>
                  <a:schemeClr val="tx1"/>
                </a:solidFill>
              </a:rPr>
              <a:t>) و سطل مخصوص برای </a:t>
            </a:r>
            <a:r>
              <a:rPr lang="fa-IR" sz="2100" dirty="0" err="1">
                <a:solidFill>
                  <a:schemeClr val="tx1"/>
                </a:solidFill>
              </a:rPr>
              <a:t>کيسه</a:t>
            </a:r>
            <a:r>
              <a:rPr lang="fa-IR" sz="2100" dirty="0">
                <a:solidFill>
                  <a:schemeClr val="tx1"/>
                </a:solidFill>
              </a:rPr>
              <a:t> ها</a:t>
            </a:r>
            <a:endParaRPr lang="en-US" sz="21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100" dirty="0">
                <a:solidFill>
                  <a:schemeClr val="tx1"/>
                </a:solidFill>
              </a:rPr>
              <a:t>قلم با جوهر ثابت برای برچسب گذاری و </a:t>
            </a:r>
            <a:r>
              <a:rPr lang="fa-IR" sz="2100" dirty="0" err="1">
                <a:solidFill>
                  <a:schemeClr val="tx1"/>
                </a:solidFill>
              </a:rPr>
              <a:t>ساير</a:t>
            </a:r>
            <a:r>
              <a:rPr lang="fa-IR" sz="2100" dirty="0">
                <a:solidFill>
                  <a:schemeClr val="tx1"/>
                </a:solidFill>
              </a:rPr>
              <a:t> </a:t>
            </a:r>
            <a:r>
              <a:rPr lang="fa-IR" sz="2100" dirty="0" err="1">
                <a:solidFill>
                  <a:schemeClr val="tx1"/>
                </a:solidFill>
              </a:rPr>
              <a:t>وسايل</a:t>
            </a:r>
            <a:r>
              <a:rPr lang="fa-IR" sz="2100" dirty="0">
                <a:solidFill>
                  <a:schemeClr val="tx1"/>
                </a:solidFill>
              </a:rPr>
              <a:t> لازم جهت درج اطلاعات </a:t>
            </a:r>
            <a:r>
              <a:rPr lang="fa-IR" sz="2100" dirty="0" err="1">
                <a:solidFill>
                  <a:schemeClr val="tx1"/>
                </a:solidFill>
              </a:rPr>
              <a:t>بيمار</a:t>
            </a:r>
            <a:r>
              <a:rPr lang="fa-IR" sz="2100" dirty="0">
                <a:solidFill>
                  <a:schemeClr val="tx1"/>
                </a:solidFill>
              </a:rPr>
              <a:t> </a:t>
            </a:r>
            <a:endParaRPr lang="en-US" sz="2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970819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791481" y="1216733"/>
            <a:ext cx="6305039" cy="4434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1pPr>
            <a:lvl2pPr marL="742950" indent="-285750" algn="just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2pPr>
            <a:lvl3pPr marL="11430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3pPr>
            <a:lvl4pPr marL="16002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4pPr>
            <a:lvl5pPr marL="20574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 eaLnBrk="1" hangingPunct="1">
              <a:buFont typeface="Arial" panose="020B0604020202090204" pitchFamily="34" charset="0"/>
              <a:buNone/>
            </a:pPr>
            <a:r>
              <a:rPr lang="fa-IR" altLang="en-US" sz="2400" b="1" dirty="0">
                <a:solidFill>
                  <a:srgbClr val="C00000"/>
                </a:solidFill>
              </a:rPr>
              <a:t>نحوه نمونه </a:t>
            </a:r>
            <a:r>
              <a:rPr lang="fa-IR" altLang="en-US" sz="2400" b="1" dirty="0" err="1">
                <a:solidFill>
                  <a:srgbClr val="C00000"/>
                </a:solidFill>
              </a:rPr>
              <a:t>گيری</a:t>
            </a:r>
            <a:r>
              <a:rPr lang="fa-IR" altLang="en-US" sz="2400" b="1" dirty="0">
                <a:solidFill>
                  <a:srgbClr val="C00000"/>
                </a:solidFill>
              </a:rPr>
              <a:t> از </a:t>
            </a:r>
            <a:r>
              <a:rPr lang="fa-IR" altLang="en-US" sz="2400" b="1" dirty="0" err="1">
                <a:solidFill>
                  <a:srgbClr val="C00000"/>
                </a:solidFill>
              </a:rPr>
              <a:t>نازوفارنکس</a:t>
            </a:r>
            <a:r>
              <a:rPr lang="fa-IR" altLang="en-US" sz="2400" b="1" dirty="0">
                <a:solidFill>
                  <a:srgbClr val="C00000"/>
                </a:solidFill>
              </a:rPr>
              <a:t>:</a:t>
            </a:r>
          </a:p>
          <a:p>
            <a:pPr algn="r" rtl="1" eaLnBrk="1" hangingPunct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a-IR" altLang="fa-IR" sz="2200" dirty="0">
                <a:solidFill>
                  <a:srgbClr val="000000"/>
                </a:solidFill>
              </a:rPr>
              <a:t>اجازه دهید فرد قبلا بینی خود را کاملا پاک کند.</a:t>
            </a:r>
            <a:endParaRPr lang="en-US" altLang="fa-IR" sz="2200" dirty="0">
              <a:solidFill>
                <a:srgbClr val="000000"/>
              </a:solidFill>
            </a:endParaRPr>
          </a:p>
          <a:p>
            <a:pPr rtl="1" eaLnBrk="1" hangingPunct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a-IR" altLang="fa-IR" sz="2200" dirty="0">
                <a:solidFill>
                  <a:srgbClr val="000000"/>
                </a:solidFill>
              </a:rPr>
              <a:t>سر بیمار را کاملا به عقب برده و با دست خود سر بیمار را نگه دارید.</a:t>
            </a:r>
            <a:endParaRPr lang="en-US" altLang="fa-IR" sz="2200" dirty="0">
              <a:solidFill>
                <a:srgbClr val="000000"/>
              </a:solidFill>
            </a:endParaRPr>
          </a:p>
          <a:p>
            <a:pPr algn="r" rtl="1" eaLnBrk="1" hangingPunct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a-IR" altLang="fa-IR" sz="2200" dirty="0">
                <a:solidFill>
                  <a:srgbClr val="000000"/>
                </a:solidFill>
              </a:rPr>
              <a:t>سواب را به آرامی وارد مجرای بینی نموده و مستقیما به عقب ببرید تا به دیواره پشتی </a:t>
            </a:r>
            <a:r>
              <a:rPr lang="fa-IR" altLang="fa-IR" sz="2200" dirty="0" err="1">
                <a:solidFill>
                  <a:srgbClr val="000000"/>
                </a:solidFill>
              </a:rPr>
              <a:t>نازوفارنکس</a:t>
            </a:r>
            <a:r>
              <a:rPr lang="fa-IR" altLang="fa-IR" sz="2200" dirty="0">
                <a:solidFill>
                  <a:srgbClr val="000000"/>
                </a:solidFill>
              </a:rPr>
              <a:t> برخورد نماید.</a:t>
            </a:r>
            <a:endParaRPr lang="en-US" altLang="fa-IR" sz="2200" dirty="0">
              <a:solidFill>
                <a:srgbClr val="000000"/>
              </a:solidFill>
            </a:endParaRPr>
          </a:p>
          <a:p>
            <a:pPr algn="r" rtl="1" eaLnBrk="1" hangingPunct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a-IR" altLang="fa-IR" sz="2200" dirty="0">
                <a:solidFill>
                  <a:srgbClr val="000000"/>
                </a:solidFill>
              </a:rPr>
              <a:t>سواب را به آرامی </a:t>
            </a:r>
            <a:r>
              <a:rPr lang="fa-IR" altLang="fa-IR" sz="2200" dirty="0" err="1">
                <a:solidFill>
                  <a:srgbClr val="000000"/>
                </a:solidFill>
              </a:rPr>
              <a:t>چندين</a:t>
            </a:r>
            <a:r>
              <a:rPr lang="fa-IR" altLang="fa-IR" sz="2200" dirty="0">
                <a:solidFill>
                  <a:srgbClr val="000000"/>
                </a:solidFill>
              </a:rPr>
              <a:t> بار </a:t>
            </a:r>
            <a:r>
              <a:rPr lang="fa-IR" altLang="fa-IR" sz="2200" dirty="0" err="1">
                <a:solidFill>
                  <a:srgbClr val="000000"/>
                </a:solidFill>
              </a:rPr>
              <a:t>بچرخانید</a:t>
            </a:r>
            <a:r>
              <a:rPr lang="fa-IR" altLang="fa-IR" sz="2200" dirty="0">
                <a:solidFill>
                  <a:srgbClr val="000000"/>
                </a:solidFill>
              </a:rPr>
              <a:t> و10 ثانیه در محل نگه دارید. تا نوک سواب کاملا به ترشحات </a:t>
            </a:r>
            <a:r>
              <a:rPr lang="fa-IR" altLang="fa-IR" sz="2200" dirty="0" err="1">
                <a:solidFill>
                  <a:srgbClr val="000000"/>
                </a:solidFill>
              </a:rPr>
              <a:t>نازوفارنکس</a:t>
            </a:r>
            <a:r>
              <a:rPr lang="fa-IR" altLang="fa-IR" sz="2200" dirty="0">
                <a:solidFill>
                  <a:srgbClr val="000000"/>
                </a:solidFill>
              </a:rPr>
              <a:t> آغشته شود.</a:t>
            </a:r>
          </a:p>
          <a:p>
            <a:pPr algn="r" rtl="1" eaLnBrk="1" hangingPunct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a-IR" altLang="fa-IR" sz="2200" dirty="0">
                <a:solidFill>
                  <a:srgbClr val="000000"/>
                </a:solidFill>
              </a:rPr>
              <a:t>سواب را به آرامی و با </a:t>
            </a:r>
            <a:r>
              <a:rPr lang="fa-IR" altLang="fa-IR" sz="2200" dirty="0" err="1">
                <a:solidFill>
                  <a:srgbClr val="000000"/>
                </a:solidFill>
              </a:rPr>
              <a:t>احتياط</a:t>
            </a:r>
            <a:r>
              <a:rPr lang="fa-IR" altLang="fa-IR" sz="2200" dirty="0">
                <a:solidFill>
                  <a:srgbClr val="000000"/>
                </a:solidFill>
              </a:rPr>
              <a:t> از </a:t>
            </a:r>
            <a:r>
              <a:rPr lang="fa-IR" altLang="fa-IR" sz="2200" dirty="0" err="1">
                <a:solidFill>
                  <a:srgbClr val="000000"/>
                </a:solidFill>
              </a:rPr>
              <a:t>بينی</a:t>
            </a:r>
            <a:r>
              <a:rPr lang="fa-IR" altLang="fa-IR" sz="2200" dirty="0">
                <a:solidFill>
                  <a:srgbClr val="000000"/>
                </a:solidFill>
              </a:rPr>
              <a:t> </a:t>
            </a:r>
            <a:r>
              <a:rPr lang="fa-IR" altLang="fa-IR" sz="2200" dirty="0" err="1">
                <a:solidFill>
                  <a:srgbClr val="000000"/>
                </a:solidFill>
              </a:rPr>
              <a:t>بيمار</a:t>
            </a:r>
            <a:r>
              <a:rPr lang="fa-IR" altLang="fa-IR" sz="2200" dirty="0">
                <a:solidFill>
                  <a:srgbClr val="000000"/>
                </a:solidFill>
              </a:rPr>
              <a:t> خارج </a:t>
            </a:r>
            <a:r>
              <a:rPr lang="fa-IR" altLang="fa-IR" sz="2200" dirty="0" err="1">
                <a:solidFill>
                  <a:srgbClr val="000000"/>
                </a:solidFill>
              </a:rPr>
              <a:t>کنيد</a:t>
            </a:r>
            <a:endParaRPr lang="fa-IR" altLang="fa-IR" sz="2200" dirty="0">
              <a:solidFill>
                <a:srgbClr val="00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85581" y="236385"/>
            <a:ext cx="912196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j-ea"/>
                <a:cs typeface="B Nazanin" panose="00000400000000000000" pitchFamily="2" charset="-78"/>
              </a:defRPr>
            </a:lvl1pPr>
          </a:lstStyle>
          <a:p>
            <a:pPr rtl="1"/>
            <a:r>
              <a:rPr lang="fa-IR" altLang="fa-IR" sz="3200" dirty="0">
                <a:solidFill>
                  <a:srgbClr val="000000">
                    <a:lumMod val="95000"/>
                    <a:lumOff val="5000"/>
                  </a:srgbClr>
                </a:solidFill>
                <a:cs typeface="B Titr" panose="00000700000000000000" pitchFamily="2" charset="-78"/>
              </a:rPr>
              <a:t>نمونه برداری برای </a:t>
            </a:r>
            <a:r>
              <a:rPr lang="fa-IR" altLang="fa-IR" sz="3000" dirty="0">
                <a:solidFill>
                  <a:srgbClr val="000000">
                    <a:lumMod val="95000"/>
                    <a:lumOff val="5000"/>
                  </a:srgbClr>
                </a:solidFill>
                <a:cs typeface="B Titr" panose="00000700000000000000" pitchFamily="2" charset="-78"/>
              </a:rPr>
              <a:t>آزمایش </a:t>
            </a:r>
            <a:r>
              <a:rPr lang="fa-IR" altLang="fa-IR" sz="3000" dirty="0" err="1">
                <a:solidFill>
                  <a:srgbClr val="000000">
                    <a:lumMod val="95000"/>
                    <a:lumOff val="5000"/>
                  </a:srgbClr>
                </a:solidFill>
                <a:cs typeface="B Titr" panose="00000700000000000000" pitchFamily="2" charset="-78"/>
              </a:rPr>
              <a:t>تشخيص</a:t>
            </a:r>
            <a:r>
              <a:rPr lang="fa-IR" altLang="fa-IR" sz="3000" dirty="0">
                <a:solidFill>
                  <a:srgbClr val="000000">
                    <a:lumMod val="95000"/>
                    <a:lumOff val="5000"/>
                  </a:srgbClr>
                </a:solidFill>
                <a:cs typeface="B Titr" panose="00000700000000000000" pitchFamily="2" charset="-78"/>
              </a:rPr>
              <a:t> آنتی ژن </a:t>
            </a:r>
            <a:r>
              <a:rPr lang="en-US" altLang="en-US" sz="3200" b="1" dirty="0">
                <a:solidFill>
                  <a:srgbClr val="000000">
                    <a:lumMod val="95000"/>
                    <a:lumOff val="5000"/>
                  </a:srgbClr>
                </a:solidFill>
                <a:cs typeface="B Titr" panose="00000700000000000000" pitchFamily="2" charset="-78"/>
              </a:rPr>
              <a:t>SARS CoV-2</a:t>
            </a:r>
            <a:r>
              <a:rPr lang="fa-IR" altLang="en-US" sz="3200" b="1" dirty="0">
                <a:solidFill>
                  <a:srgbClr val="000000">
                    <a:lumMod val="95000"/>
                    <a:lumOff val="5000"/>
                  </a:srgbClr>
                </a:solidFill>
                <a:cs typeface="B Titr" panose="00000700000000000000" pitchFamily="2" charset="-78"/>
              </a:rPr>
              <a:t> </a:t>
            </a:r>
            <a:r>
              <a:rPr lang="fa-IR" altLang="fa-IR" sz="2800" dirty="0">
                <a:solidFill>
                  <a:srgbClr val="000000">
                    <a:lumMod val="95000"/>
                    <a:lumOff val="5000"/>
                  </a:srgbClr>
                </a:solidFill>
                <a:cs typeface="B Titr" panose="00000700000000000000" pitchFamily="2" charset="-78"/>
              </a:rPr>
              <a:t>:</a:t>
            </a:r>
            <a:br>
              <a:rPr lang="fa-IR" altLang="fa-IR" sz="2800" dirty="0">
                <a:solidFill>
                  <a:srgbClr val="000000">
                    <a:lumMod val="95000"/>
                    <a:lumOff val="5000"/>
                  </a:srgbClr>
                </a:solidFill>
                <a:cs typeface="B Titr" panose="00000700000000000000" pitchFamily="2" charset="-78"/>
              </a:rPr>
            </a:br>
            <a:endParaRPr lang="en-US" altLang="fa-IR" sz="2800" dirty="0">
              <a:solidFill>
                <a:srgbClr val="000000">
                  <a:lumMod val="95000"/>
                  <a:lumOff val="5000"/>
                </a:srgbClr>
              </a:solidFill>
              <a:cs typeface="B Titr" panose="000007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27200"/>
            <a:ext cx="5791481" cy="287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252959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074" y="1254034"/>
            <a:ext cx="11254367" cy="4313766"/>
          </a:xfrm>
        </p:spPr>
        <p:txBody>
          <a:bodyPr/>
          <a:lstStyle/>
          <a:p>
            <a:pPr marL="0" indent="0">
              <a:buNone/>
            </a:pPr>
            <a:r>
              <a:rPr lang="fa-IR" dirty="0">
                <a:solidFill>
                  <a:srgbClr val="C00000"/>
                </a:solidFill>
              </a:rPr>
              <a:t>نکات مهم در مورد نمونه برداری از </a:t>
            </a:r>
            <a:r>
              <a:rPr lang="fa-IR" dirty="0" err="1">
                <a:solidFill>
                  <a:srgbClr val="C00000"/>
                </a:solidFill>
              </a:rPr>
              <a:t>نازوفارنکس</a:t>
            </a:r>
            <a:r>
              <a:rPr lang="fa-IR" dirty="0">
                <a:solidFill>
                  <a:srgbClr val="C00000"/>
                </a:solidFill>
              </a:rPr>
              <a:t>:</a:t>
            </a:r>
          </a:p>
          <a:p>
            <a:endParaRPr lang="fa-IR" sz="2200" dirty="0"/>
          </a:p>
          <a:p>
            <a:r>
              <a:rPr lang="fa-IR" sz="2200" dirty="0"/>
              <a:t>چنانچه نمونه برداری از </a:t>
            </a:r>
            <a:r>
              <a:rPr lang="fa-IR" sz="2200" dirty="0" err="1"/>
              <a:t>يک</a:t>
            </a:r>
            <a:r>
              <a:rPr lang="fa-IR" sz="2200" dirty="0"/>
              <a:t> حفره </a:t>
            </a:r>
            <a:r>
              <a:rPr lang="fa-IR" sz="2200" dirty="0" err="1"/>
              <a:t>بينی</a:t>
            </a:r>
            <a:r>
              <a:rPr lang="fa-IR" sz="2200" dirty="0"/>
              <a:t> </a:t>
            </a:r>
            <a:r>
              <a:rPr lang="fa-IR" sz="2200" dirty="0" err="1"/>
              <a:t>موفقيت</a:t>
            </a:r>
            <a:r>
              <a:rPr lang="fa-IR" sz="2200" dirty="0"/>
              <a:t> </a:t>
            </a:r>
            <a:r>
              <a:rPr lang="fa-IR" sz="2200" dirty="0" err="1"/>
              <a:t>آميز</a:t>
            </a:r>
            <a:r>
              <a:rPr lang="fa-IR" sz="2200" dirty="0"/>
              <a:t> نبود، نمونه </a:t>
            </a:r>
            <a:r>
              <a:rPr lang="fa-IR" sz="2200" dirty="0" err="1"/>
              <a:t>گيری</a:t>
            </a:r>
            <a:r>
              <a:rPr lang="fa-IR" sz="2200" dirty="0"/>
              <a:t> را از حفره </a:t>
            </a:r>
            <a:r>
              <a:rPr lang="fa-IR" sz="2200" dirty="0" err="1"/>
              <a:t>ديگر</a:t>
            </a:r>
            <a:r>
              <a:rPr lang="fa-IR" sz="2200" dirty="0"/>
              <a:t> </a:t>
            </a:r>
            <a:r>
              <a:rPr lang="fa-IR" sz="2200" dirty="0" err="1"/>
              <a:t>بينی</a:t>
            </a:r>
            <a:r>
              <a:rPr lang="fa-IR" sz="2200" dirty="0"/>
              <a:t> با همان سواب تکرار </a:t>
            </a:r>
            <a:r>
              <a:rPr lang="fa-IR" sz="2200" dirty="0" err="1"/>
              <a:t>کنيد</a:t>
            </a:r>
            <a:endParaRPr lang="fa-IR" sz="2200" dirty="0"/>
          </a:p>
          <a:p>
            <a:endParaRPr lang="fa-IR" sz="2200" dirty="0"/>
          </a:p>
          <a:p>
            <a:r>
              <a:rPr lang="fa-IR" sz="2200" dirty="0"/>
              <a:t>اگر لازم است نمونه دوم برای انجام </a:t>
            </a:r>
            <a:r>
              <a:rPr lang="fa-IR" sz="2200" dirty="0" err="1"/>
              <a:t>آزمايش</a:t>
            </a:r>
            <a:r>
              <a:rPr lang="fa-IR" sz="2200" dirty="0"/>
              <a:t> </a:t>
            </a:r>
            <a:r>
              <a:rPr lang="fa-IR" sz="2200" dirty="0" err="1"/>
              <a:t>تشخيص</a:t>
            </a:r>
            <a:r>
              <a:rPr lang="fa-IR" sz="2200" dirty="0"/>
              <a:t> </a:t>
            </a:r>
            <a:r>
              <a:rPr lang="fa-IR" sz="2200" dirty="0" err="1"/>
              <a:t>مولکولی</a:t>
            </a:r>
            <a:r>
              <a:rPr lang="fa-IR" sz="2200" dirty="0"/>
              <a:t> جمع آوری شود، نمونه دوم را بلافاصله پس از نمونه اول (نمونه مربوط به </a:t>
            </a:r>
            <a:r>
              <a:rPr lang="fa-IR" sz="2200" dirty="0" err="1"/>
              <a:t>آزمايش</a:t>
            </a:r>
            <a:r>
              <a:rPr lang="fa-IR" sz="2200" dirty="0"/>
              <a:t> </a:t>
            </a:r>
            <a:r>
              <a:rPr lang="fa-IR" sz="2200" dirty="0" err="1"/>
              <a:t>تشخيص</a:t>
            </a:r>
            <a:r>
              <a:rPr lang="fa-IR" sz="2200" dirty="0"/>
              <a:t> آنتی ژن) </a:t>
            </a:r>
            <a:r>
              <a:rPr lang="fa-IR" sz="2200" dirty="0" err="1"/>
              <a:t>بگيريد</a:t>
            </a:r>
            <a:endParaRPr lang="fa-IR" sz="2200" dirty="0"/>
          </a:p>
          <a:p>
            <a:endParaRPr lang="fa-IR" sz="2200" dirty="0">
              <a:solidFill>
                <a:srgbClr val="000000"/>
              </a:solidFill>
            </a:endParaRPr>
          </a:p>
          <a:p>
            <a:r>
              <a:rPr lang="fa-IR" sz="2200" dirty="0" err="1">
                <a:solidFill>
                  <a:srgbClr val="000000"/>
                </a:solidFill>
              </a:rPr>
              <a:t>سوآب</a:t>
            </a:r>
            <a:r>
              <a:rPr lang="fa-IR" sz="2200" dirty="0">
                <a:solidFill>
                  <a:srgbClr val="000000"/>
                </a:solidFill>
              </a:rPr>
              <a:t> </a:t>
            </a:r>
            <a:r>
              <a:rPr lang="fa-IR" sz="2200" dirty="0" err="1">
                <a:solidFill>
                  <a:srgbClr val="000000"/>
                </a:solidFill>
              </a:rPr>
              <a:t>هايی</a:t>
            </a:r>
            <a:r>
              <a:rPr lang="fa-IR" sz="2200" dirty="0">
                <a:solidFill>
                  <a:srgbClr val="000000"/>
                </a:solidFill>
              </a:rPr>
              <a:t> که انعطاف </a:t>
            </a:r>
            <a:r>
              <a:rPr lang="fa-IR" sz="2200" dirty="0" err="1">
                <a:solidFill>
                  <a:srgbClr val="000000"/>
                </a:solidFill>
              </a:rPr>
              <a:t>پذيری</a:t>
            </a:r>
            <a:r>
              <a:rPr lang="fa-IR" sz="2200" dirty="0">
                <a:solidFill>
                  <a:srgbClr val="000000"/>
                </a:solidFill>
              </a:rPr>
              <a:t> </a:t>
            </a:r>
            <a:r>
              <a:rPr lang="fa-IR" sz="2200" dirty="0" err="1">
                <a:solidFill>
                  <a:srgbClr val="000000"/>
                </a:solidFill>
              </a:rPr>
              <a:t>زيادی</a:t>
            </a:r>
            <a:r>
              <a:rPr lang="fa-IR" sz="2200" dirty="0">
                <a:solidFill>
                  <a:srgbClr val="000000"/>
                </a:solidFill>
              </a:rPr>
              <a:t> دارند پس از خارج کردن از </a:t>
            </a:r>
            <a:r>
              <a:rPr lang="fa-IR" sz="2200" dirty="0" err="1">
                <a:solidFill>
                  <a:srgbClr val="000000"/>
                </a:solidFill>
              </a:rPr>
              <a:t>بينی</a:t>
            </a:r>
            <a:r>
              <a:rPr lang="fa-IR" sz="2200" dirty="0">
                <a:solidFill>
                  <a:srgbClr val="000000"/>
                </a:solidFill>
              </a:rPr>
              <a:t> </a:t>
            </a:r>
            <a:r>
              <a:rPr lang="fa-IR" sz="2200" dirty="0" err="1">
                <a:solidFill>
                  <a:srgbClr val="000000"/>
                </a:solidFill>
              </a:rPr>
              <a:t>بيمار</a:t>
            </a:r>
            <a:r>
              <a:rPr lang="fa-IR" sz="2200" dirty="0">
                <a:solidFill>
                  <a:srgbClr val="000000"/>
                </a:solidFill>
              </a:rPr>
              <a:t> و </a:t>
            </a:r>
            <a:r>
              <a:rPr lang="fa-IR" sz="2200" dirty="0" err="1">
                <a:solidFill>
                  <a:srgbClr val="000000"/>
                </a:solidFill>
              </a:rPr>
              <a:t>يا</a:t>
            </a:r>
            <a:r>
              <a:rPr lang="fa-IR" sz="2200" dirty="0">
                <a:solidFill>
                  <a:srgbClr val="000000"/>
                </a:solidFill>
              </a:rPr>
              <a:t> </a:t>
            </a:r>
            <a:r>
              <a:rPr lang="fa-IR" sz="2200" dirty="0" err="1">
                <a:solidFill>
                  <a:srgbClr val="000000"/>
                </a:solidFill>
              </a:rPr>
              <a:t>حين</a:t>
            </a:r>
            <a:r>
              <a:rPr lang="fa-IR" sz="2200" dirty="0">
                <a:solidFill>
                  <a:srgbClr val="000000"/>
                </a:solidFill>
              </a:rPr>
              <a:t> وارد </a:t>
            </a:r>
            <a:r>
              <a:rPr lang="fa-IR" sz="2200" dirty="0" err="1">
                <a:solidFill>
                  <a:srgbClr val="000000"/>
                </a:solidFill>
              </a:rPr>
              <a:t>يا</a:t>
            </a:r>
            <a:r>
              <a:rPr lang="fa-IR" sz="2200" dirty="0">
                <a:solidFill>
                  <a:srgbClr val="000000"/>
                </a:solidFill>
              </a:rPr>
              <a:t> خارج کردن از لوله حاوی </a:t>
            </a:r>
            <a:r>
              <a:rPr lang="fa-IR" sz="2200" dirty="0" err="1">
                <a:solidFill>
                  <a:srgbClr val="000000"/>
                </a:solidFill>
              </a:rPr>
              <a:t>بافر</a:t>
            </a:r>
            <a:r>
              <a:rPr lang="fa-IR" sz="2200" dirty="0">
                <a:solidFill>
                  <a:srgbClr val="000000"/>
                </a:solidFill>
              </a:rPr>
              <a:t> </a:t>
            </a:r>
            <a:r>
              <a:rPr lang="fa-IR" sz="2200" dirty="0" err="1">
                <a:solidFill>
                  <a:srgbClr val="000000"/>
                </a:solidFill>
              </a:rPr>
              <a:t>ممکنست</a:t>
            </a:r>
            <a:r>
              <a:rPr lang="fa-IR" sz="2200" dirty="0">
                <a:solidFill>
                  <a:srgbClr val="000000"/>
                </a:solidFill>
              </a:rPr>
              <a:t> باعث انتشار </a:t>
            </a:r>
            <a:r>
              <a:rPr lang="fa-IR" sz="2200" dirty="0" err="1">
                <a:solidFill>
                  <a:srgbClr val="000000"/>
                </a:solidFill>
              </a:rPr>
              <a:t>ائروسل</a:t>
            </a:r>
            <a:r>
              <a:rPr lang="fa-IR" sz="2200" dirty="0">
                <a:solidFill>
                  <a:srgbClr val="000000"/>
                </a:solidFill>
              </a:rPr>
              <a:t> شوند</a:t>
            </a:r>
          </a:p>
          <a:p>
            <a:endParaRPr lang="en-US" sz="2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85581" y="236385"/>
            <a:ext cx="912196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j-ea"/>
                <a:cs typeface="B Nazanin" panose="00000400000000000000" pitchFamily="2" charset="-78"/>
              </a:defRPr>
            </a:lvl1pPr>
          </a:lstStyle>
          <a:p>
            <a:pPr rtl="1"/>
            <a:r>
              <a:rPr lang="fa-IR" altLang="fa-IR" sz="3200" dirty="0">
                <a:solidFill>
                  <a:srgbClr val="000000">
                    <a:lumMod val="95000"/>
                    <a:lumOff val="5000"/>
                  </a:srgbClr>
                </a:solidFill>
                <a:cs typeface="B Titr" panose="00000700000000000000" pitchFamily="2" charset="-78"/>
              </a:rPr>
              <a:t>نمونه برداری برای </a:t>
            </a:r>
            <a:r>
              <a:rPr lang="fa-IR" altLang="fa-IR" sz="3000" dirty="0">
                <a:solidFill>
                  <a:srgbClr val="000000">
                    <a:lumMod val="95000"/>
                    <a:lumOff val="5000"/>
                  </a:srgbClr>
                </a:solidFill>
                <a:cs typeface="B Titr" panose="00000700000000000000" pitchFamily="2" charset="-78"/>
              </a:rPr>
              <a:t>آزمایش </a:t>
            </a:r>
            <a:r>
              <a:rPr lang="fa-IR" altLang="fa-IR" sz="3000" dirty="0" err="1">
                <a:solidFill>
                  <a:srgbClr val="000000">
                    <a:lumMod val="95000"/>
                    <a:lumOff val="5000"/>
                  </a:srgbClr>
                </a:solidFill>
                <a:cs typeface="B Titr" panose="00000700000000000000" pitchFamily="2" charset="-78"/>
              </a:rPr>
              <a:t>تشخيص</a:t>
            </a:r>
            <a:r>
              <a:rPr lang="fa-IR" altLang="fa-IR" sz="3000" dirty="0">
                <a:solidFill>
                  <a:srgbClr val="000000">
                    <a:lumMod val="95000"/>
                    <a:lumOff val="5000"/>
                  </a:srgbClr>
                </a:solidFill>
                <a:cs typeface="B Titr" panose="00000700000000000000" pitchFamily="2" charset="-78"/>
              </a:rPr>
              <a:t> آنتی ژن </a:t>
            </a:r>
            <a:r>
              <a:rPr lang="en-US" altLang="en-US" sz="3200" b="1" dirty="0">
                <a:solidFill>
                  <a:srgbClr val="000000">
                    <a:lumMod val="95000"/>
                    <a:lumOff val="5000"/>
                  </a:srgbClr>
                </a:solidFill>
                <a:cs typeface="B Titr" panose="00000700000000000000" pitchFamily="2" charset="-78"/>
              </a:rPr>
              <a:t>SARS CoV-2</a:t>
            </a:r>
            <a:r>
              <a:rPr lang="fa-IR" altLang="en-US" sz="3200" b="1" dirty="0">
                <a:solidFill>
                  <a:srgbClr val="000000">
                    <a:lumMod val="95000"/>
                    <a:lumOff val="5000"/>
                  </a:srgbClr>
                </a:solidFill>
                <a:cs typeface="B Titr" panose="00000700000000000000" pitchFamily="2" charset="-78"/>
              </a:rPr>
              <a:t> </a:t>
            </a:r>
            <a:r>
              <a:rPr lang="fa-IR" altLang="fa-IR" sz="2800" dirty="0">
                <a:solidFill>
                  <a:srgbClr val="000000">
                    <a:lumMod val="95000"/>
                    <a:lumOff val="5000"/>
                  </a:srgbClr>
                </a:solidFill>
                <a:cs typeface="B Titr" panose="00000700000000000000" pitchFamily="2" charset="-78"/>
              </a:rPr>
              <a:t>:</a:t>
            </a:r>
            <a:br>
              <a:rPr lang="fa-IR" altLang="fa-IR" sz="2800" dirty="0">
                <a:solidFill>
                  <a:srgbClr val="000000">
                    <a:lumMod val="95000"/>
                    <a:lumOff val="5000"/>
                  </a:srgbClr>
                </a:solidFill>
                <a:cs typeface="B Titr" panose="00000700000000000000" pitchFamily="2" charset="-78"/>
              </a:rPr>
            </a:br>
            <a:endParaRPr lang="en-US" altLang="fa-IR" sz="2800" dirty="0">
              <a:solidFill>
                <a:srgbClr val="000000">
                  <a:lumMod val="95000"/>
                  <a:lumOff val="5000"/>
                </a:srgbClr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26955432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08000" y="1930535"/>
            <a:ext cx="11379200" cy="4101965"/>
          </a:xfrm>
        </p:spPr>
        <p:txBody>
          <a:bodyPr>
            <a:normAutofit/>
          </a:bodyPr>
          <a:lstStyle/>
          <a:p>
            <a:pPr algn="just" rtl="1" eaLnBrk="1" hangingPunct="1">
              <a:lnSpc>
                <a:spcPct val="150000"/>
              </a:lnSpc>
              <a:defRPr/>
            </a:pPr>
            <a:r>
              <a:rPr lang="fa-IR" altLang="fa-IR" sz="2200" dirty="0"/>
              <a:t>هر نمونه </a:t>
            </a:r>
            <a:r>
              <a:rPr lang="fa-IR" altLang="fa-IR" sz="2200" dirty="0" err="1"/>
              <a:t>بايد</a:t>
            </a:r>
            <a:r>
              <a:rPr lang="fa-IR" altLang="fa-IR" sz="2200" dirty="0"/>
              <a:t> به نحو مقتضی برچسب گذاری شود. مشخصات </a:t>
            </a:r>
            <a:r>
              <a:rPr lang="fa-IR" altLang="fa-IR" sz="2200" dirty="0" err="1"/>
              <a:t>بيمار</a:t>
            </a:r>
            <a:r>
              <a:rPr lang="fa-IR" altLang="fa-IR" sz="2200" dirty="0"/>
              <a:t> (حداقل دو </a:t>
            </a:r>
            <a:r>
              <a:rPr lang="fa-IR" altLang="fa-IR" sz="2200" dirty="0" err="1"/>
              <a:t>شناسه</a:t>
            </a:r>
            <a:r>
              <a:rPr lang="fa-IR" altLang="fa-IR" sz="2200" dirty="0"/>
              <a:t> منحصر </a:t>
            </a:r>
            <a:r>
              <a:rPr lang="fa-IR" altLang="fa-IR" sz="2200" dirty="0" err="1"/>
              <a:t>بفرد</a:t>
            </a:r>
            <a:r>
              <a:rPr lang="fa-IR" altLang="fa-IR" sz="2200" dirty="0"/>
              <a:t>)، نوع نمونه، و </a:t>
            </a:r>
            <a:r>
              <a:rPr lang="fa-IR" altLang="fa-IR" sz="2200" dirty="0" err="1"/>
              <a:t>تاريخ</a:t>
            </a:r>
            <a:r>
              <a:rPr lang="fa-IR" altLang="fa-IR" sz="2200" dirty="0"/>
              <a:t> و زمان نمونه </a:t>
            </a:r>
            <a:r>
              <a:rPr lang="fa-IR" altLang="fa-IR" sz="2200" dirty="0" err="1"/>
              <a:t>گيری</a:t>
            </a:r>
            <a:r>
              <a:rPr lang="fa-IR" altLang="fa-IR" sz="2200" dirty="0"/>
              <a:t> </a:t>
            </a:r>
            <a:r>
              <a:rPr lang="fa-IR" altLang="fa-IR" sz="2200" dirty="0" err="1"/>
              <a:t>بايد</a:t>
            </a:r>
            <a:r>
              <a:rPr lang="fa-IR" altLang="fa-IR" sz="2200" dirty="0"/>
              <a:t> ثبت شود</a:t>
            </a:r>
          </a:p>
          <a:p>
            <a:pPr algn="just">
              <a:lnSpc>
                <a:spcPct val="150000"/>
              </a:lnSpc>
              <a:defRPr/>
            </a:pPr>
            <a:r>
              <a:rPr lang="fa-IR" altLang="fa-IR" sz="2200" dirty="0"/>
              <a:t>پس از جمع آوری نمونه، آزمایش باید در اسرع وقت انجام شود. در صورتی که پس از نمونه گیری، بلافاصله امکان انجام آزمایش وجود نداشته باشد، </a:t>
            </a:r>
            <a:r>
              <a:rPr lang="fa-IR" altLang="fa-IR" sz="2200" dirty="0" err="1"/>
              <a:t>توصيه</a:t>
            </a:r>
            <a:r>
              <a:rPr lang="fa-IR" altLang="fa-IR" sz="2200" dirty="0"/>
              <a:t> سازنده در مورد مدت زمان و </a:t>
            </a:r>
            <a:r>
              <a:rPr lang="fa-IR" altLang="fa-IR" sz="2200" dirty="0" err="1"/>
              <a:t>شرايط</a:t>
            </a:r>
            <a:r>
              <a:rPr lang="fa-IR" altLang="fa-IR" sz="2200" dirty="0"/>
              <a:t> </a:t>
            </a:r>
            <a:r>
              <a:rPr lang="fa-IR" altLang="fa-IR" sz="2200" dirty="0" err="1"/>
              <a:t>فيزيکی</a:t>
            </a:r>
            <a:r>
              <a:rPr lang="fa-IR" altLang="fa-IR" sz="2200" dirty="0"/>
              <a:t> نگهداری نمونه را دنبال </a:t>
            </a:r>
            <a:r>
              <a:rPr lang="fa-IR" altLang="fa-IR" sz="2200" dirty="0" err="1"/>
              <a:t>کنيد</a:t>
            </a:r>
            <a:endParaRPr lang="fa-IR" altLang="fa-IR" sz="2200" dirty="0"/>
          </a:p>
          <a:p>
            <a:pPr algn="just">
              <a:lnSpc>
                <a:spcPct val="150000"/>
              </a:lnSpc>
              <a:defRPr/>
            </a:pPr>
            <a:r>
              <a:rPr lang="fa-IR" altLang="fa-IR" sz="2200" dirty="0"/>
              <a:t>چنانچه نمونه برای انجام </a:t>
            </a:r>
            <a:r>
              <a:rPr lang="fa-IR" altLang="fa-IR" sz="2200" dirty="0" err="1"/>
              <a:t>آزمايش</a:t>
            </a:r>
            <a:r>
              <a:rPr lang="fa-IR" altLang="fa-IR" sz="2200" dirty="0"/>
              <a:t> به </a:t>
            </a:r>
            <a:r>
              <a:rPr lang="fa-IR" altLang="fa-IR" sz="2200" dirty="0" err="1"/>
              <a:t>آزمايشگاه</a:t>
            </a:r>
            <a:r>
              <a:rPr lang="fa-IR" altLang="fa-IR" sz="2200" dirty="0"/>
              <a:t> </a:t>
            </a:r>
            <a:r>
              <a:rPr lang="fa-IR" altLang="fa-IR" sz="2200" dirty="0" err="1"/>
              <a:t>يا</a:t>
            </a:r>
            <a:r>
              <a:rPr lang="fa-IR" altLang="fa-IR" sz="2200" dirty="0"/>
              <a:t> مرکز </a:t>
            </a:r>
            <a:r>
              <a:rPr lang="fa-IR" altLang="fa-IR" sz="2200" dirty="0" err="1"/>
              <a:t>ديگری</a:t>
            </a:r>
            <a:r>
              <a:rPr lang="fa-IR" altLang="fa-IR" sz="2200" dirty="0"/>
              <a:t> منتقل شود، </a:t>
            </a:r>
            <a:r>
              <a:rPr lang="fa-IR" altLang="fa-IR" sz="2200" dirty="0" err="1"/>
              <a:t>بايد</a:t>
            </a:r>
            <a:r>
              <a:rPr lang="fa-IR" altLang="fa-IR" sz="2200" dirty="0"/>
              <a:t> الزامات مربوط به بسته بندی سه محفظه ای </a:t>
            </a:r>
            <a:r>
              <a:rPr lang="fa-IR" altLang="fa-IR" sz="2200" dirty="0" err="1"/>
              <a:t>رعايت</a:t>
            </a:r>
            <a:r>
              <a:rPr lang="fa-IR" altLang="fa-IR" sz="2200" dirty="0"/>
              <a:t> شود. اگر بسته بندی سه محفظه ای تجاری در دسترس </a:t>
            </a:r>
            <a:r>
              <a:rPr lang="fa-IR" altLang="fa-IR" sz="2200" dirty="0" err="1"/>
              <a:t>نيست</a:t>
            </a:r>
            <a:r>
              <a:rPr lang="fa-IR" altLang="fa-IR" sz="2200" dirty="0"/>
              <a:t>، می توان از </a:t>
            </a:r>
            <a:r>
              <a:rPr lang="fa-IR" altLang="fa-IR" sz="2200" dirty="0" err="1"/>
              <a:t>وسايل</a:t>
            </a:r>
            <a:r>
              <a:rPr lang="fa-IR" altLang="fa-IR" sz="2200" dirty="0"/>
              <a:t> موجود استفاده کرد به نحوی که اصول مربوط به بسته بندی در سه </a:t>
            </a:r>
            <a:r>
              <a:rPr lang="fa-IR" altLang="fa-IR" sz="2200" dirty="0" err="1"/>
              <a:t>لايه</a:t>
            </a:r>
            <a:r>
              <a:rPr lang="fa-IR" altLang="fa-IR" sz="2200" dirty="0"/>
              <a:t> </a:t>
            </a:r>
            <a:r>
              <a:rPr lang="fa-IR" altLang="fa-IR" sz="2200" dirty="0" err="1"/>
              <a:t>رعايت</a:t>
            </a:r>
            <a:r>
              <a:rPr lang="fa-IR" altLang="fa-IR" sz="2200" dirty="0"/>
              <a:t> گردد.</a:t>
            </a:r>
          </a:p>
          <a:p>
            <a:pPr algn="just" rtl="1" eaLnBrk="1" hangingPunct="1">
              <a:lnSpc>
                <a:spcPct val="150000"/>
              </a:lnSpc>
              <a:defRPr/>
            </a:pPr>
            <a:endParaRPr lang="fa-IR" altLang="fa-IR" sz="2200" dirty="0"/>
          </a:p>
          <a:p>
            <a:pPr algn="just" rtl="1" eaLnBrk="1" hangingPunct="1">
              <a:lnSpc>
                <a:spcPct val="150000"/>
              </a:lnSpc>
              <a:defRPr/>
            </a:pPr>
            <a:endParaRPr lang="en-US" altLang="fa-IR" sz="22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828801" y="2817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j-ea"/>
                <a:cs typeface="B Nazanin" panose="00000400000000000000" pitchFamily="2" charset="-78"/>
              </a:defRPr>
            </a:lvl1pPr>
          </a:lstStyle>
          <a:p>
            <a:pPr rtl="1"/>
            <a:r>
              <a:rPr lang="fa-IR" altLang="fa-IR" sz="3200" dirty="0">
                <a:solidFill>
                  <a:srgbClr val="000000">
                    <a:lumMod val="95000"/>
                    <a:lumOff val="5000"/>
                  </a:srgbClr>
                </a:solidFill>
                <a:cs typeface="B Titr" panose="00000700000000000000" pitchFamily="2" charset="-78"/>
              </a:rPr>
              <a:t>مديريت نمونه برای </a:t>
            </a:r>
            <a:r>
              <a:rPr lang="fa-IR" altLang="fa-IR" sz="3000" dirty="0">
                <a:solidFill>
                  <a:srgbClr val="000000">
                    <a:lumMod val="95000"/>
                    <a:lumOff val="5000"/>
                  </a:srgbClr>
                </a:solidFill>
                <a:cs typeface="B Titr" panose="00000700000000000000" pitchFamily="2" charset="-78"/>
              </a:rPr>
              <a:t>آزمایش آنتی ژن </a:t>
            </a:r>
            <a:r>
              <a:rPr lang="en-US" altLang="en-US" sz="3200" b="1" dirty="0">
                <a:solidFill>
                  <a:srgbClr val="000000">
                    <a:lumMod val="95000"/>
                    <a:lumOff val="5000"/>
                  </a:srgbClr>
                </a:solidFill>
                <a:cs typeface="B Titr" panose="00000700000000000000" pitchFamily="2" charset="-78"/>
              </a:rPr>
              <a:t>SARS CoV-2</a:t>
            </a:r>
            <a:r>
              <a:rPr lang="fa-IR" altLang="en-US" sz="3200" b="1" dirty="0">
                <a:solidFill>
                  <a:srgbClr val="000000">
                    <a:lumMod val="95000"/>
                    <a:lumOff val="5000"/>
                  </a:srgbClr>
                </a:solidFill>
                <a:cs typeface="B Titr" panose="00000700000000000000" pitchFamily="2" charset="-78"/>
              </a:rPr>
              <a:t> </a:t>
            </a:r>
            <a:r>
              <a:rPr lang="fa-IR" altLang="fa-IR" sz="2800" dirty="0">
                <a:solidFill>
                  <a:srgbClr val="000000">
                    <a:lumMod val="95000"/>
                    <a:lumOff val="5000"/>
                  </a:srgbClr>
                </a:solidFill>
                <a:cs typeface="B Titr" panose="00000700000000000000" pitchFamily="2" charset="-78"/>
              </a:rPr>
              <a:t>:</a:t>
            </a:r>
            <a:br>
              <a:rPr lang="fa-IR" altLang="fa-IR" sz="2800" dirty="0">
                <a:solidFill>
                  <a:srgbClr val="000000">
                    <a:lumMod val="95000"/>
                    <a:lumOff val="5000"/>
                  </a:srgbClr>
                </a:solidFill>
                <a:cs typeface="B Titr" panose="00000700000000000000" pitchFamily="2" charset="-78"/>
              </a:rPr>
            </a:br>
            <a:endParaRPr lang="en-US" altLang="fa-IR" sz="2800" dirty="0">
              <a:solidFill>
                <a:srgbClr val="000000">
                  <a:lumMod val="95000"/>
                  <a:lumOff val="5000"/>
                </a:srgbClr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31323639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276" y="134203"/>
            <a:ext cx="10538854" cy="919897"/>
          </a:xfrm>
        </p:spPr>
        <p:txBody>
          <a:bodyPr>
            <a:normAutofit/>
          </a:bodyPr>
          <a:lstStyle/>
          <a:p>
            <a:r>
              <a:rPr lang="fa-IR" sz="3200" dirty="0">
                <a:solidFill>
                  <a:schemeClr val="tx1"/>
                </a:solidFill>
                <a:cs typeface="B Titr" panose="00000700000000000000" pitchFamily="2" charset="-78"/>
              </a:rPr>
              <a:t>وسایل و ملزومات مورد نیاز برای آزمایش</a:t>
            </a:r>
            <a:endParaRPr lang="en-US" sz="32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969" y="1767115"/>
            <a:ext cx="11229658" cy="4489994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100" dirty="0">
                <a:solidFill>
                  <a:schemeClr val="tx1"/>
                </a:solidFill>
              </a:rPr>
              <a:t>کیت تشخیص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fa-IR" sz="2100" dirty="0">
                <a:solidFill>
                  <a:schemeClr val="tx1"/>
                </a:solidFill>
              </a:rPr>
              <a:t>سریع آزمایش آنتی ژن </a:t>
            </a:r>
            <a:r>
              <a:rPr lang="en-US" sz="2100" dirty="0">
                <a:solidFill>
                  <a:schemeClr val="tx1"/>
                </a:solidFill>
              </a:rPr>
              <a:t>SARS CoV-2</a:t>
            </a:r>
            <a:r>
              <a:rPr lang="fa-IR" sz="2100" dirty="0">
                <a:solidFill>
                  <a:schemeClr val="tx1"/>
                </a:solidFill>
              </a:rPr>
              <a:t> -  بروشور </a:t>
            </a:r>
            <a:r>
              <a:rPr lang="fa-IR" sz="2100" dirty="0" err="1">
                <a:solidFill>
                  <a:schemeClr val="tx1"/>
                </a:solidFill>
              </a:rPr>
              <a:t>کيت</a:t>
            </a:r>
            <a:endParaRPr lang="fa-IR" sz="21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100" dirty="0">
                <a:solidFill>
                  <a:schemeClr val="tx1"/>
                </a:solidFill>
              </a:rPr>
              <a:t>پوشش ها و وسایل حفاظت فردی (مراجعه به اسلاید....)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100" dirty="0">
                <a:solidFill>
                  <a:schemeClr val="tx1"/>
                </a:solidFill>
              </a:rPr>
              <a:t>تایمر/ ساعت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100" dirty="0">
                <a:solidFill>
                  <a:schemeClr val="tx1"/>
                </a:solidFill>
              </a:rPr>
              <a:t> ظروف ایمن </a:t>
            </a:r>
            <a:r>
              <a:rPr lang="en-US" sz="2100" dirty="0">
                <a:solidFill>
                  <a:schemeClr val="tx1"/>
                </a:solidFill>
              </a:rPr>
              <a:t>Safety Box</a:t>
            </a:r>
            <a:r>
              <a:rPr lang="fa-IR" sz="2100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2100" dirty="0">
                <a:solidFill>
                  <a:schemeClr val="tx1"/>
                </a:solidFill>
              </a:rPr>
              <a:t>کیسه‌های دفع پسماند عفوني </a:t>
            </a:r>
            <a:r>
              <a:rPr lang="fa-IR" sz="2100" dirty="0">
                <a:solidFill>
                  <a:schemeClr val="tx1"/>
                </a:solidFill>
              </a:rPr>
              <a:t>(کیسه </a:t>
            </a:r>
            <a:r>
              <a:rPr lang="ar-SA" sz="2100" dirty="0">
                <a:solidFill>
                  <a:schemeClr val="tx1"/>
                </a:solidFill>
              </a:rPr>
              <a:t>زرد</a:t>
            </a:r>
            <a:r>
              <a:rPr lang="fa-IR" sz="2100" dirty="0">
                <a:solidFill>
                  <a:schemeClr val="tx1"/>
                </a:solidFill>
              </a:rPr>
              <a:t> و </a:t>
            </a:r>
            <a:r>
              <a:rPr lang="fa-IR" sz="2100" dirty="0" err="1">
                <a:solidFill>
                  <a:schemeClr val="tx1"/>
                </a:solidFill>
              </a:rPr>
              <a:t>يا</a:t>
            </a:r>
            <a:r>
              <a:rPr lang="fa-IR" sz="2100" dirty="0">
                <a:solidFill>
                  <a:schemeClr val="tx1"/>
                </a:solidFill>
              </a:rPr>
              <a:t> اگر </a:t>
            </a:r>
            <a:r>
              <a:rPr lang="fa-IR" sz="2100" dirty="0" err="1">
                <a:solidFill>
                  <a:schemeClr val="tx1"/>
                </a:solidFill>
              </a:rPr>
              <a:t>اتوکلاو</a:t>
            </a:r>
            <a:r>
              <a:rPr lang="fa-IR" sz="2100" dirty="0">
                <a:solidFill>
                  <a:schemeClr val="tx1"/>
                </a:solidFill>
              </a:rPr>
              <a:t> در دسترس است،</a:t>
            </a:r>
            <a:r>
              <a:rPr lang="ar-SA" sz="2100" dirty="0">
                <a:solidFill>
                  <a:schemeClr val="tx1"/>
                </a:solidFill>
              </a:rPr>
              <a:t> کیسه </a:t>
            </a:r>
            <a:r>
              <a:rPr lang="fa-IR" sz="2100" dirty="0">
                <a:solidFill>
                  <a:schemeClr val="tx1"/>
                </a:solidFill>
              </a:rPr>
              <a:t>مخصوص </a:t>
            </a:r>
            <a:r>
              <a:rPr lang="ar-SA" sz="2100" dirty="0">
                <a:solidFill>
                  <a:schemeClr val="tx1"/>
                </a:solidFill>
              </a:rPr>
              <a:t>اتوکلاو</a:t>
            </a:r>
            <a:r>
              <a:rPr lang="fa-IR" sz="2100" dirty="0">
                <a:solidFill>
                  <a:schemeClr val="tx1"/>
                </a:solidFill>
              </a:rPr>
              <a:t>) و سطل مخصوص برای </a:t>
            </a:r>
            <a:r>
              <a:rPr lang="fa-IR" sz="2100" dirty="0" err="1">
                <a:solidFill>
                  <a:schemeClr val="tx1"/>
                </a:solidFill>
              </a:rPr>
              <a:t>کيسه</a:t>
            </a:r>
            <a:r>
              <a:rPr lang="fa-IR" sz="2100" dirty="0">
                <a:solidFill>
                  <a:schemeClr val="tx1"/>
                </a:solidFill>
              </a:rPr>
              <a:t> ها</a:t>
            </a:r>
            <a:endParaRPr lang="en-US" sz="21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2100" dirty="0">
                <a:solidFill>
                  <a:schemeClr val="tx1"/>
                </a:solidFill>
              </a:rPr>
              <a:t>محلول </a:t>
            </a:r>
            <a:r>
              <a:rPr lang="fa-IR" sz="2100" dirty="0">
                <a:solidFill>
                  <a:schemeClr val="tx1"/>
                </a:solidFill>
              </a:rPr>
              <a:t>های مناسب (الکل 70 درجه و </a:t>
            </a:r>
            <a:r>
              <a:rPr lang="fa-IR" sz="2100" dirty="0" err="1">
                <a:solidFill>
                  <a:schemeClr val="tx1"/>
                </a:solidFill>
              </a:rPr>
              <a:t>سفيد</a:t>
            </a:r>
            <a:r>
              <a:rPr lang="fa-IR" sz="2100" dirty="0">
                <a:solidFill>
                  <a:schemeClr val="tx1"/>
                </a:solidFill>
              </a:rPr>
              <a:t> کننده خانگی با رقت های مناسب) جهت آلودگی زدایی (مراجعه به اسلایدهای ......)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100" dirty="0">
                <a:solidFill>
                  <a:schemeClr val="tx1"/>
                </a:solidFill>
              </a:rPr>
              <a:t>حوله کاغذی</a:t>
            </a:r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061" y="1"/>
            <a:ext cx="10538854" cy="1219200"/>
          </a:xfrm>
        </p:spPr>
        <p:txBody>
          <a:bodyPr>
            <a:normAutofit/>
          </a:bodyPr>
          <a:lstStyle/>
          <a:p>
            <a:r>
              <a:rPr lang="en-US" sz="3200" b="1" dirty="0">
                <a:cs typeface="B Titr" panose="00000700000000000000" pitchFamily="2" charset="-78"/>
              </a:rPr>
              <a:t>COVID-19</a:t>
            </a:r>
            <a:r>
              <a:rPr lang="fa-IR" sz="3200" b="1" dirty="0">
                <a:cs typeface="B Titr" panose="00000700000000000000" pitchFamily="2" charset="-78"/>
              </a:rPr>
              <a:t>روش های </a:t>
            </a:r>
            <a:r>
              <a:rPr lang="fa-IR" sz="3200" dirty="0" err="1">
                <a:cs typeface="B Titr" panose="00000700000000000000" pitchFamily="2" charset="-78"/>
              </a:rPr>
              <a:t>تشخيص</a:t>
            </a:r>
            <a:r>
              <a:rPr lang="fa-IR" sz="3200" dirty="0">
                <a:cs typeface="B Titr" panose="00000700000000000000" pitchFamily="2" charset="-78"/>
              </a:rPr>
              <a:t> </a:t>
            </a:r>
            <a:r>
              <a:rPr lang="fa-IR" sz="3200" dirty="0" err="1">
                <a:cs typeface="B Titr" panose="00000700000000000000" pitchFamily="2" charset="-78"/>
              </a:rPr>
              <a:t>آزمايشگاهی</a:t>
            </a:r>
            <a:r>
              <a:rPr lang="fa-IR" sz="3200" dirty="0">
                <a:cs typeface="B Titr" panose="00000700000000000000" pitchFamily="2" charset="-78"/>
              </a:rPr>
              <a:t>  </a:t>
            </a:r>
            <a:endParaRPr lang="en-US" sz="32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999" y="1219200"/>
            <a:ext cx="11506916" cy="485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2200" b="1" dirty="0" err="1">
                <a:solidFill>
                  <a:srgbClr val="C00000"/>
                </a:solidFill>
              </a:rPr>
              <a:t>تشخيص</a:t>
            </a:r>
            <a:r>
              <a:rPr lang="fa-IR" sz="2200" b="1" dirty="0">
                <a:solidFill>
                  <a:srgbClr val="C00000"/>
                </a:solidFill>
              </a:rPr>
              <a:t> </a:t>
            </a:r>
            <a:r>
              <a:rPr lang="fa-IR" sz="2200" b="1" dirty="0" err="1">
                <a:solidFill>
                  <a:srgbClr val="C00000"/>
                </a:solidFill>
              </a:rPr>
              <a:t>آزمايشگاهی</a:t>
            </a:r>
            <a:r>
              <a:rPr lang="fa-IR" sz="2200" b="1" dirty="0">
                <a:solidFill>
                  <a:srgbClr val="C00000"/>
                </a:solidFill>
              </a:rPr>
              <a:t> نقش مهمی در روند مراقبت از </a:t>
            </a:r>
            <a:r>
              <a:rPr lang="fa-IR" sz="2200" b="1" dirty="0" err="1">
                <a:solidFill>
                  <a:srgbClr val="C00000"/>
                </a:solidFill>
              </a:rPr>
              <a:t>بيماران</a:t>
            </a:r>
            <a:r>
              <a:rPr lang="fa-IR" sz="2200" b="1" dirty="0">
                <a:solidFill>
                  <a:srgbClr val="C00000"/>
                </a:solidFill>
              </a:rPr>
              <a:t> مبتلا به کوويد-19 دارد:</a:t>
            </a:r>
          </a:p>
          <a:p>
            <a:endParaRPr lang="fa-IR" sz="2200" dirty="0">
              <a:solidFill>
                <a:srgbClr val="C00000"/>
              </a:solidFill>
            </a:endParaRPr>
          </a:p>
          <a:p>
            <a:r>
              <a:rPr lang="fa-IR" sz="2200" b="1" dirty="0" err="1">
                <a:solidFill>
                  <a:srgbClr val="C00000"/>
                </a:solidFill>
              </a:rPr>
              <a:t>آزمايش</a:t>
            </a:r>
            <a:r>
              <a:rPr lang="fa-IR" sz="2200" b="1" dirty="0">
                <a:solidFill>
                  <a:srgbClr val="C00000"/>
                </a:solidFill>
              </a:rPr>
              <a:t> </a:t>
            </a:r>
            <a:r>
              <a:rPr lang="fa-IR" sz="2200" b="1" dirty="0" err="1">
                <a:solidFill>
                  <a:srgbClr val="C00000"/>
                </a:solidFill>
              </a:rPr>
              <a:t>تشخيص</a:t>
            </a:r>
            <a:r>
              <a:rPr lang="fa-IR" sz="2200" b="1" dirty="0">
                <a:solidFill>
                  <a:srgbClr val="C00000"/>
                </a:solidFill>
              </a:rPr>
              <a:t> </a:t>
            </a:r>
            <a:r>
              <a:rPr lang="fa-IR" sz="2200" b="1" dirty="0" err="1">
                <a:solidFill>
                  <a:srgbClr val="C00000"/>
                </a:solidFill>
              </a:rPr>
              <a:t>مولکولی</a:t>
            </a:r>
            <a:r>
              <a:rPr lang="fa-IR" sz="2200" b="1" dirty="0">
                <a:solidFill>
                  <a:srgbClr val="C00000"/>
                </a:solidFill>
              </a:rPr>
              <a:t> _ روش مرجع </a:t>
            </a:r>
            <a:r>
              <a:rPr lang="fa-IR" sz="2200" dirty="0"/>
              <a:t>(</a:t>
            </a:r>
            <a:r>
              <a:rPr lang="fa-IR" sz="2200" dirty="0" err="1"/>
              <a:t>شناسايی</a:t>
            </a:r>
            <a:r>
              <a:rPr lang="fa-IR" sz="2200" dirty="0"/>
              <a:t> ژنوم </a:t>
            </a:r>
            <a:r>
              <a:rPr lang="fa-IR" sz="2200" dirty="0" err="1"/>
              <a:t>ويروس</a:t>
            </a:r>
            <a:r>
              <a:rPr lang="fa-IR" sz="2200" dirty="0"/>
              <a:t> به روش </a:t>
            </a:r>
            <a:r>
              <a:rPr lang="en-US" sz="2200" dirty="0"/>
              <a:t>RT-PCR</a:t>
            </a:r>
            <a:r>
              <a:rPr lang="fa-IR" sz="2200" dirty="0"/>
              <a:t>) : </a:t>
            </a:r>
          </a:p>
          <a:p>
            <a:pPr marL="444500" indent="0">
              <a:buNone/>
            </a:pPr>
            <a:r>
              <a:rPr lang="fa-IR" sz="2200" dirty="0"/>
              <a:t>برای </a:t>
            </a:r>
            <a:r>
              <a:rPr lang="fa-IR" sz="2200" u="sng" dirty="0" err="1"/>
              <a:t>تاييد</a:t>
            </a:r>
            <a:r>
              <a:rPr lang="fa-IR" sz="2200" dirty="0"/>
              <a:t> </a:t>
            </a:r>
            <a:r>
              <a:rPr lang="fa-IR" sz="2200" dirty="0" err="1"/>
              <a:t>تشخيص</a:t>
            </a:r>
            <a:r>
              <a:rPr lang="fa-IR" sz="2200" dirty="0"/>
              <a:t> عفونت فعال</a:t>
            </a:r>
          </a:p>
          <a:p>
            <a:endParaRPr lang="fa-IR" sz="2200" dirty="0"/>
          </a:p>
          <a:p>
            <a:r>
              <a:rPr lang="fa-IR" sz="2200" b="1" dirty="0" err="1">
                <a:solidFill>
                  <a:srgbClr val="C00000"/>
                </a:solidFill>
              </a:rPr>
              <a:t>آزمايش</a:t>
            </a:r>
            <a:r>
              <a:rPr lang="fa-IR" sz="2200" b="1" dirty="0">
                <a:solidFill>
                  <a:srgbClr val="C00000"/>
                </a:solidFill>
              </a:rPr>
              <a:t> های </a:t>
            </a:r>
            <a:r>
              <a:rPr lang="fa-IR" sz="2200" b="1" dirty="0" err="1">
                <a:solidFill>
                  <a:srgbClr val="C00000"/>
                </a:solidFill>
              </a:rPr>
              <a:t>سرولوژيک</a:t>
            </a:r>
            <a:r>
              <a:rPr lang="fa-IR" sz="2200" b="1" dirty="0">
                <a:solidFill>
                  <a:srgbClr val="C00000"/>
                </a:solidFill>
              </a:rPr>
              <a:t> </a:t>
            </a:r>
            <a:r>
              <a:rPr lang="fa-IR" sz="2200" dirty="0"/>
              <a:t>: (</a:t>
            </a:r>
            <a:r>
              <a:rPr lang="fa-IR" sz="2200" dirty="0" err="1"/>
              <a:t>شناسايی</a:t>
            </a:r>
            <a:r>
              <a:rPr lang="fa-IR" sz="2200" dirty="0"/>
              <a:t> آنتی بادی های ضد </a:t>
            </a:r>
            <a:r>
              <a:rPr lang="fa-IR" sz="2200" dirty="0" err="1"/>
              <a:t>ويروس</a:t>
            </a:r>
            <a:r>
              <a:rPr lang="fa-IR" sz="2200" dirty="0"/>
              <a:t> </a:t>
            </a:r>
            <a:r>
              <a:rPr lang="en-US" sz="2200" dirty="0"/>
              <a:t>SARS- CoV-2</a:t>
            </a:r>
            <a:r>
              <a:rPr lang="fa-IR" sz="2200" dirty="0"/>
              <a:t> به روش </a:t>
            </a:r>
            <a:r>
              <a:rPr lang="fa-IR" sz="2200" dirty="0" err="1"/>
              <a:t>ايمونواسی</a:t>
            </a:r>
            <a:r>
              <a:rPr lang="fa-IR" sz="2200" dirty="0"/>
              <a:t>) :</a:t>
            </a:r>
          </a:p>
          <a:p>
            <a:pPr marL="444500" indent="0">
              <a:buNone/>
            </a:pPr>
            <a:r>
              <a:rPr lang="fa-IR" sz="2200" dirty="0"/>
              <a:t> برای </a:t>
            </a:r>
            <a:r>
              <a:rPr lang="fa-IR" sz="2200" dirty="0" err="1"/>
              <a:t>تعيين</a:t>
            </a:r>
            <a:r>
              <a:rPr lang="fa-IR" sz="2200" dirty="0"/>
              <a:t> مواجهه </a:t>
            </a:r>
            <a:r>
              <a:rPr lang="fa-IR" sz="2200" dirty="0" err="1"/>
              <a:t>يا</a:t>
            </a:r>
            <a:r>
              <a:rPr lang="fa-IR" sz="2200" dirty="0"/>
              <a:t> عفونت قبلی با </a:t>
            </a:r>
            <a:r>
              <a:rPr lang="fa-IR" sz="2200" dirty="0" err="1"/>
              <a:t>ويروس</a:t>
            </a:r>
            <a:r>
              <a:rPr lang="fa-IR" sz="2200" dirty="0"/>
              <a:t>، </a:t>
            </a:r>
            <a:r>
              <a:rPr lang="fa-IR" sz="2200" dirty="0" err="1"/>
              <a:t>همچنين</a:t>
            </a:r>
            <a:r>
              <a:rPr lang="fa-IR" sz="2200" dirty="0"/>
              <a:t> مطالعات </a:t>
            </a:r>
            <a:r>
              <a:rPr lang="fa-IR" sz="2200" dirty="0" err="1"/>
              <a:t>ايمونوسرولوژيک</a:t>
            </a:r>
            <a:r>
              <a:rPr lang="fa-IR" sz="2200" dirty="0"/>
              <a:t> و </a:t>
            </a:r>
            <a:r>
              <a:rPr lang="fa-IR" sz="2200" dirty="0" err="1"/>
              <a:t>تعيين</a:t>
            </a:r>
            <a:r>
              <a:rPr lang="fa-IR" sz="2200" dirty="0"/>
              <a:t> گستردگی همه </a:t>
            </a:r>
            <a:r>
              <a:rPr lang="fa-IR" sz="2200" dirty="0" err="1"/>
              <a:t>گيری</a:t>
            </a:r>
            <a:endParaRPr lang="fa-IR" sz="2200" dirty="0"/>
          </a:p>
          <a:p>
            <a:pPr marL="444500" indent="0">
              <a:buNone/>
            </a:pPr>
            <a:endParaRPr lang="en-US" sz="22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fa-IR" altLang="en-US" sz="2200" b="1" dirty="0" err="1">
                <a:solidFill>
                  <a:srgbClr val="C00000"/>
                </a:solidFill>
              </a:rPr>
              <a:t>آزمايش</a:t>
            </a:r>
            <a:r>
              <a:rPr lang="fa-IR" altLang="en-US" sz="2200" b="1" dirty="0">
                <a:solidFill>
                  <a:srgbClr val="C00000"/>
                </a:solidFill>
              </a:rPr>
              <a:t> </a:t>
            </a:r>
            <a:r>
              <a:rPr lang="fa-IR" altLang="en-US" sz="2200" b="1" dirty="0" err="1">
                <a:solidFill>
                  <a:srgbClr val="C00000"/>
                </a:solidFill>
              </a:rPr>
              <a:t>تشخيص</a:t>
            </a:r>
            <a:r>
              <a:rPr lang="fa-IR" altLang="en-US" sz="2200" b="1" dirty="0">
                <a:solidFill>
                  <a:srgbClr val="C00000"/>
                </a:solidFill>
              </a:rPr>
              <a:t> </a:t>
            </a:r>
            <a:r>
              <a:rPr lang="fa-IR" altLang="en-US" sz="2200" b="1" dirty="0" err="1">
                <a:solidFill>
                  <a:srgbClr val="C00000"/>
                </a:solidFill>
              </a:rPr>
              <a:t>سريع</a:t>
            </a:r>
            <a:r>
              <a:rPr lang="fa-IR" altLang="en-US" sz="2200" b="1" dirty="0">
                <a:solidFill>
                  <a:srgbClr val="C00000"/>
                </a:solidFill>
              </a:rPr>
              <a:t> آنتی ژن</a:t>
            </a:r>
            <a:r>
              <a:rPr lang="en-US" altLang="en-US" sz="2200" b="1" dirty="0">
                <a:solidFill>
                  <a:srgbClr val="C00000"/>
                </a:solidFill>
              </a:rPr>
              <a:t> </a:t>
            </a:r>
            <a:r>
              <a:rPr lang="fa-IR" altLang="en-US" sz="2200" b="1" dirty="0" err="1">
                <a:solidFill>
                  <a:srgbClr val="C00000"/>
                </a:solidFill>
              </a:rPr>
              <a:t>ويروس</a:t>
            </a:r>
            <a:r>
              <a:rPr lang="fa-IR" altLang="en-US" sz="2200" dirty="0"/>
              <a:t>: (</a:t>
            </a:r>
            <a:r>
              <a:rPr lang="fa-IR" altLang="en-US" sz="2200" dirty="0" err="1"/>
              <a:t>شناسايی</a:t>
            </a:r>
            <a:r>
              <a:rPr lang="fa-IR" altLang="en-US" sz="2200" dirty="0"/>
              <a:t> </a:t>
            </a:r>
            <a:r>
              <a:rPr lang="fa-IR" altLang="en-US" sz="2200" dirty="0" err="1"/>
              <a:t>سريع</a:t>
            </a:r>
            <a:r>
              <a:rPr lang="fa-IR" altLang="en-US" sz="2200" dirty="0"/>
              <a:t> </a:t>
            </a:r>
            <a:r>
              <a:rPr lang="fa-IR" altLang="en-US" sz="2200" dirty="0" err="1"/>
              <a:t>پروتئين</a:t>
            </a:r>
            <a:r>
              <a:rPr lang="fa-IR" altLang="en-US" sz="2200" dirty="0"/>
              <a:t> </a:t>
            </a:r>
            <a:r>
              <a:rPr lang="fa-IR" altLang="en-US" sz="2200" dirty="0" err="1"/>
              <a:t>ويروس</a:t>
            </a:r>
            <a:r>
              <a:rPr lang="fa-IR" altLang="en-US" sz="2200" dirty="0"/>
              <a:t> </a:t>
            </a:r>
            <a:r>
              <a:rPr lang="en-US" altLang="en-US" sz="2200" dirty="0"/>
              <a:t>SARS CoV-2</a:t>
            </a:r>
            <a:r>
              <a:rPr lang="fa-IR" altLang="en-US" sz="2200" dirty="0"/>
              <a:t> به روش </a:t>
            </a:r>
            <a:r>
              <a:rPr lang="fa-IR" altLang="en-US" sz="2200" dirty="0" err="1"/>
              <a:t>ايمونوکروماتوگرافي</a:t>
            </a:r>
            <a:r>
              <a:rPr lang="fa-IR" altLang="en-US" sz="2200" dirty="0"/>
              <a:t>) :</a:t>
            </a:r>
          </a:p>
          <a:p>
            <a:pPr marL="44450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fa-IR" altLang="en-US" sz="2200" dirty="0"/>
              <a:t>برای </a:t>
            </a:r>
            <a:r>
              <a:rPr lang="fa-IR" altLang="en-US" sz="2200" dirty="0" err="1"/>
              <a:t>تشخيص</a:t>
            </a:r>
            <a:r>
              <a:rPr lang="fa-IR" altLang="en-US" sz="2200" dirty="0"/>
              <a:t> عفونت فعال در </a:t>
            </a:r>
            <a:r>
              <a:rPr lang="fa-IR" altLang="en-US" sz="2200" dirty="0" err="1"/>
              <a:t>مواردی</a:t>
            </a:r>
            <a:r>
              <a:rPr lang="fa-IR" altLang="en-US" sz="2200" dirty="0"/>
              <a:t> که دسترسی به </a:t>
            </a:r>
            <a:r>
              <a:rPr lang="fa-IR" altLang="en-US" sz="2200" dirty="0" err="1"/>
              <a:t>آزمايش</a:t>
            </a:r>
            <a:r>
              <a:rPr lang="fa-IR" altLang="en-US" sz="2200" dirty="0"/>
              <a:t> </a:t>
            </a:r>
            <a:r>
              <a:rPr lang="fa-IR" altLang="en-US" sz="2200" dirty="0" err="1"/>
              <a:t>تشخيص</a:t>
            </a:r>
            <a:r>
              <a:rPr lang="fa-IR" altLang="en-US" sz="2200" dirty="0"/>
              <a:t> </a:t>
            </a:r>
            <a:r>
              <a:rPr lang="fa-IR" altLang="en-US" sz="2200" dirty="0" err="1"/>
              <a:t>مولکولی</a:t>
            </a:r>
            <a:r>
              <a:rPr lang="fa-IR" altLang="en-US" sz="2200" dirty="0"/>
              <a:t> </a:t>
            </a:r>
            <a:r>
              <a:rPr lang="fa-IR" altLang="en-US" sz="2200" dirty="0" err="1"/>
              <a:t>محدوديت</a:t>
            </a:r>
            <a:r>
              <a:rPr lang="fa-IR" altLang="en-US" sz="2200" dirty="0"/>
              <a:t> دارد و </a:t>
            </a:r>
            <a:r>
              <a:rPr lang="fa-IR" altLang="en-US" sz="2200" dirty="0" err="1"/>
              <a:t>يا</a:t>
            </a:r>
            <a:r>
              <a:rPr lang="fa-IR" altLang="en-US" sz="2200" dirty="0"/>
              <a:t> انجام </a:t>
            </a:r>
            <a:r>
              <a:rPr lang="fa-IR" altLang="en-US" sz="2200" dirty="0" err="1"/>
              <a:t>آزمايش</a:t>
            </a:r>
            <a:r>
              <a:rPr lang="fa-IR" altLang="en-US" sz="2200" dirty="0"/>
              <a:t> </a:t>
            </a:r>
            <a:r>
              <a:rPr lang="fa-IR" altLang="en-US" sz="2200" dirty="0" err="1"/>
              <a:t>سريع</a:t>
            </a:r>
            <a:r>
              <a:rPr lang="fa-IR" altLang="en-US" sz="2200" dirty="0"/>
              <a:t> </a:t>
            </a:r>
            <a:r>
              <a:rPr lang="fa-IR" altLang="en-US" sz="2200" dirty="0" err="1"/>
              <a:t>لازمست</a:t>
            </a:r>
            <a:endParaRPr lang="fa-IR" altLang="en-US" sz="2200" dirty="0"/>
          </a:p>
          <a:p>
            <a:pPr marL="4216400" indent="0">
              <a:buNone/>
            </a:pPr>
            <a:endParaRPr lang="fa-IR" alt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95723114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537410" y="1291389"/>
            <a:ext cx="11341769" cy="522501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a-IR" altLang="fa-IR" sz="2200" b="1" dirty="0">
                <a:solidFill>
                  <a:srgbClr val="C00000"/>
                </a:solidFill>
              </a:rPr>
              <a:t>وسایلی </a:t>
            </a:r>
            <a:r>
              <a:rPr lang="fa-IR" altLang="fa-IR" sz="2200" b="1">
                <a:solidFill>
                  <a:srgbClr val="C00000"/>
                </a:solidFill>
              </a:rPr>
              <a:t>که بطور معمول دربسته بندی کیت های تجاری </a:t>
            </a:r>
            <a:r>
              <a:rPr lang="fa-IR" altLang="fa-IR" sz="2200" b="1" dirty="0">
                <a:solidFill>
                  <a:srgbClr val="C00000"/>
                </a:solidFill>
              </a:rPr>
              <a:t>موجود است:</a:t>
            </a:r>
          </a:p>
          <a:p>
            <a:pPr algn="r" rtl="1" eaLnBrk="1" hangingPunct="1">
              <a:lnSpc>
                <a:spcPct val="100000"/>
              </a:lnSpc>
            </a:pPr>
            <a:r>
              <a:rPr lang="fa-IR" altLang="fa-IR" sz="2200" dirty="0"/>
              <a:t>کیسه های آلومینیومی حاوی یک کاست و یک بسته ماده جاذب رطوبت</a:t>
            </a:r>
            <a:endParaRPr lang="en-US" altLang="fa-IR" sz="2200" dirty="0"/>
          </a:p>
          <a:p>
            <a:pPr>
              <a:lnSpc>
                <a:spcPct val="100000"/>
              </a:lnSpc>
            </a:pPr>
            <a:r>
              <a:rPr lang="fa-IR" altLang="fa-IR" sz="2200" dirty="0"/>
              <a:t> لوله مخصوص </a:t>
            </a:r>
            <a:r>
              <a:rPr lang="fa-IR" altLang="fa-IR" sz="2200" dirty="0" err="1"/>
              <a:t>بافر</a:t>
            </a:r>
            <a:r>
              <a:rPr lang="fa-IR" altLang="fa-IR" sz="2200" dirty="0"/>
              <a:t> استخراج </a:t>
            </a:r>
          </a:p>
          <a:p>
            <a:pPr>
              <a:lnSpc>
                <a:spcPct val="100000"/>
              </a:lnSpc>
            </a:pPr>
            <a:r>
              <a:rPr lang="fa-IR" altLang="fa-IR" sz="2200" dirty="0" err="1"/>
              <a:t>بافر</a:t>
            </a:r>
            <a:r>
              <a:rPr lang="fa-IR" altLang="fa-IR" sz="2200" dirty="0"/>
              <a:t> استخراج</a:t>
            </a:r>
          </a:p>
          <a:p>
            <a:pPr marL="444500" indent="0">
              <a:lnSpc>
                <a:spcPct val="100000"/>
              </a:lnSpc>
              <a:buNone/>
            </a:pPr>
            <a:r>
              <a:rPr lang="fa-IR" altLang="fa-IR" sz="2200" dirty="0"/>
              <a:t>(</a:t>
            </a:r>
            <a:r>
              <a:rPr lang="fa-IR" altLang="fa-IR" sz="2200" dirty="0" err="1"/>
              <a:t>يا</a:t>
            </a:r>
            <a:r>
              <a:rPr lang="fa-IR" altLang="fa-IR" sz="2200" dirty="0"/>
              <a:t> لوله حاوی </a:t>
            </a:r>
            <a:r>
              <a:rPr lang="fa-IR" altLang="fa-IR" sz="2200" dirty="0" err="1"/>
              <a:t>بافر</a:t>
            </a:r>
            <a:r>
              <a:rPr lang="fa-IR" altLang="fa-IR" sz="2200" dirty="0"/>
              <a:t> استخراج)</a:t>
            </a:r>
          </a:p>
          <a:p>
            <a:pPr algn="r" rtl="1" eaLnBrk="1" hangingPunct="1">
              <a:lnSpc>
                <a:spcPct val="100000"/>
              </a:lnSpc>
            </a:pPr>
            <a:r>
              <a:rPr lang="fa-IR" altLang="fa-IR" sz="2200" dirty="0"/>
              <a:t>پایه نگهدارنده لوله های استخراج</a:t>
            </a:r>
            <a:endParaRPr lang="en-US" altLang="fa-IR" sz="2200" dirty="0"/>
          </a:p>
          <a:p>
            <a:pPr algn="r" rtl="1" eaLnBrk="1" hangingPunct="1">
              <a:lnSpc>
                <a:spcPct val="100000"/>
              </a:lnSpc>
            </a:pPr>
            <a:r>
              <a:rPr lang="fa-IR" altLang="fa-IR" sz="2200" dirty="0" err="1"/>
              <a:t>درپوش</a:t>
            </a:r>
            <a:r>
              <a:rPr lang="fa-IR" altLang="fa-IR" sz="2200" dirty="0"/>
              <a:t> قطره </a:t>
            </a:r>
            <a:r>
              <a:rPr lang="fa-IR" altLang="fa-IR" sz="2200" dirty="0" err="1"/>
              <a:t>چکانی</a:t>
            </a:r>
            <a:r>
              <a:rPr lang="fa-IR" altLang="fa-IR" sz="2200" dirty="0"/>
              <a:t> برای لوله ها</a:t>
            </a:r>
            <a:endParaRPr lang="en-US" altLang="fa-IR" sz="2200" dirty="0"/>
          </a:p>
          <a:p>
            <a:pPr algn="r" rtl="1" eaLnBrk="1" hangingPunct="1">
              <a:lnSpc>
                <a:spcPct val="100000"/>
              </a:lnSpc>
            </a:pPr>
            <a:r>
              <a:rPr lang="fa-IR" altLang="fa-IR" sz="2200" dirty="0"/>
              <a:t>سواب استریل</a:t>
            </a:r>
            <a:endParaRPr lang="en-US" altLang="fa-IR" sz="2200" dirty="0"/>
          </a:p>
          <a:p>
            <a:pPr algn="r" rtl="1" eaLnBrk="1" hangingPunct="1">
              <a:lnSpc>
                <a:spcPct val="100000"/>
              </a:lnSpc>
            </a:pPr>
            <a:r>
              <a:rPr lang="fa-IR" altLang="fa-IR" sz="2200" dirty="0"/>
              <a:t>برگه راهنمای چگونگی انجام آزمایش (بروشور)</a:t>
            </a:r>
          </a:p>
          <a:p>
            <a:pPr algn="r" rtl="1" eaLnBrk="1" hangingPunct="1"/>
            <a:endParaRPr lang="fa-IR" altLang="fa-IR" sz="1900" dirty="0"/>
          </a:p>
          <a:p>
            <a:pPr marL="0" indent="0">
              <a:buNone/>
            </a:pPr>
            <a:endParaRPr lang="fa-IR" altLang="fa-IR" sz="22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fa-IR" sz="22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rtl="1"/>
            <a:r>
              <a:rPr lang="fa-IR" altLang="fa-IR" sz="3000" dirty="0">
                <a:cs typeface="B Titr" panose="00000700000000000000" pitchFamily="2" charset="-78"/>
              </a:rPr>
              <a:t>کيت مورد استفاده برای آزمایش آنتی ژن </a:t>
            </a:r>
            <a:r>
              <a:rPr lang="en-US" altLang="en-US" sz="3200" b="1" dirty="0">
                <a:cs typeface="B Titr" panose="00000700000000000000" pitchFamily="2" charset="-78"/>
              </a:rPr>
              <a:t>SARS CoV-2</a:t>
            </a:r>
            <a:r>
              <a:rPr lang="fa-IR" altLang="en-US" sz="3200" b="1" dirty="0">
                <a:cs typeface="B Titr" panose="00000700000000000000" pitchFamily="2" charset="-78"/>
              </a:rPr>
              <a:t> </a:t>
            </a:r>
            <a:r>
              <a:rPr lang="fa-IR" altLang="fa-IR" sz="2800" dirty="0">
                <a:cs typeface="B Titr" panose="00000700000000000000" pitchFamily="2" charset="-78"/>
              </a:rPr>
              <a:t>:</a:t>
            </a:r>
            <a:br>
              <a:rPr lang="fa-IR" altLang="fa-IR" sz="2800" dirty="0">
                <a:cs typeface="B Titr" panose="00000700000000000000" pitchFamily="2" charset="-78"/>
              </a:rPr>
            </a:br>
            <a:endParaRPr lang="en-US" altLang="fa-IR" sz="2800" dirty="0">
              <a:cs typeface="B Titr" panose="000007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901" y="2434388"/>
            <a:ext cx="7137399" cy="325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639266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573748"/>
            <a:ext cx="11345863" cy="4785685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>
              <a:lnSpc>
                <a:spcPts val="2800"/>
              </a:lnSpc>
            </a:pPr>
            <a:r>
              <a:rPr lang="fa-IR" altLang="fa-IR" sz="2200" b="1" dirty="0">
                <a:solidFill>
                  <a:srgbClr val="C00000"/>
                </a:solidFill>
              </a:rPr>
              <a:t>قبل از باز کردن کيت، به تاريخ مصرف آن دقت شود: </a:t>
            </a:r>
            <a:r>
              <a:rPr lang="fa-IR" altLang="fa-IR" sz="2200" dirty="0"/>
              <a:t> تاریخ انقضا درج شده روی پاکت آلومینیومی و </a:t>
            </a:r>
            <a:r>
              <a:rPr lang="fa-IR" altLang="fa-IR" sz="2200" dirty="0" err="1"/>
              <a:t>بافر</a:t>
            </a:r>
            <a:r>
              <a:rPr lang="fa-IR" altLang="fa-IR" sz="2200" dirty="0"/>
              <a:t> استخراج را کنترل نمایید. نباید از اقلام تاریخ گذشته استفاده شود.</a:t>
            </a:r>
            <a:endParaRPr lang="en-US" altLang="fa-IR" sz="2200" dirty="0"/>
          </a:p>
          <a:p>
            <a:pPr algn="just">
              <a:lnSpc>
                <a:spcPts val="2800"/>
              </a:lnSpc>
            </a:pPr>
            <a:endParaRPr lang="fa-IR" altLang="fa-IR" sz="2200" b="1" dirty="0">
              <a:solidFill>
                <a:srgbClr val="C00000"/>
              </a:solidFill>
            </a:endParaRPr>
          </a:p>
          <a:p>
            <a:pPr algn="just">
              <a:lnSpc>
                <a:spcPts val="2800"/>
              </a:lnSpc>
            </a:pPr>
            <a:r>
              <a:rPr lang="fa-IR" altLang="fa-IR" sz="2200" b="1" dirty="0">
                <a:solidFill>
                  <a:srgbClr val="C00000"/>
                </a:solidFill>
              </a:rPr>
              <a:t>پاکت آلومینیومی حاوی کاست را باز کنید</a:t>
            </a:r>
            <a:r>
              <a:rPr lang="fa-IR" altLang="fa-IR" sz="2200" dirty="0">
                <a:solidFill>
                  <a:srgbClr val="C00000"/>
                </a:solidFill>
              </a:rPr>
              <a:t>. </a:t>
            </a:r>
            <a:r>
              <a:rPr lang="fa-IR" altLang="fa-IR" sz="2200" dirty="0"/>
              <a:t>مراقب باشید پنجره قرائت نتیجه و چاهک نمونه را لمس نکنید. </a:t>
            </a:r>
          </a:p>
          <a:p>
            <a:pPr algn="just">
              <a:lnSpc>
                <a:spcPts val="2800"/>
              </a:lnSpc>
            </a:pPr>
            <a:endParaRPr lang="fa-IR" altLang="fa-IR" sz="2200" dirty="0"/>
          </a:p>
          <a:p>
            <a:pPr algn="just">
              <a:lnSpc>
                <a:spcPts val="2800"/>
              </a:lnSpc>
              <a:spcBef>
                <a:spcPts val="0"/>
              </a:spcBef>
            </a:pPr>
            <a:r>
              <a:rPr lang="fa-IR" altLang="fa-IR" sz="2200" b="1" dirty="0">
                <a:solidFill>
                  <a:srgbClr val="C00000"/>
                </a:solidFill>
              </a:rPr>
              <a:t>بسته رطوبت گیر بررسی </a:t>
            </a:r>
            <a:r>
              <a:rPr lang="fa-IR" altLang="fa-IR" sz="2200" b="1" dirty="0" err="1">
                <a:solidFill>
                  <a:srgbClr val="C00000"/>
                </a:solidFill>
              </a:rPr>
              <a:t>کنيد</a:t>
            </a:r>
            <a:endParaRPr lang="fa-IR" altLang="fa-IR" sz="2200" b="1" dirty="0">
              <a:solidFill>
                <a:srgbClr val="C00000"/>
              </a:solidFill>
            </a:endParaRPr>
          </a:p>
          <a:p>
            <a:pPr marL="355600" indent="0" algn="just">
              <a:lnSpc>
                <a:spcPts val="2800"/>
              </a:lnSpc>
              <a:spcBef>
                <a:spcPts val="0"/>
              </a:spcBef>
              <a:buNone/>
            </a:pPr>
            <a:r>
              <a:rPr lang="fa-IR" altLang="fa-IR" sz="2200" dirty="0"/>
              <a:t>با توجه به اثر سوء رطوبت، سازنده های </a:t>
            </a:r>
            <a:r>
              <a:rPr lang="fa-IR" altLang="fa-IR" sz="2200" dirty="0" err="1"/>
              <a:t>کيت</a:t>
            </a:r>
            <a:r>
              <a:rPr lang="fa-IR" altLang="fa-IR" sz="2200" dirty="0"/>
              <a:t> در داخل پاکت </a:t>
            </a:r>
            <a:r>
              <a:rPr lang="fa-IR" altLang="fa-IR" sz="2200" dirty="0" err="1"/>
              <a:t>آلومينيومی</a:t>
            </a:r>
            <a:r>
              <a:rPr lang="fa-IR" altLang="fa-IR" sz="2200" dirty="0"/>
              <a:t> کاست، بسته رطوبت گیر قرار می دهند. بسته رطوبت </a:t>
            </a:r>
            <a:r>
              <a:rPr lang="fa-IR" altLang="fa-IR" sz="2200" dirty="0" err="1"/>
              <a:t>گير</a:t>
            </a:r>
            <a:r>
              <a:rPr lang="fa-IR" altLang="fa-IR" sz="2200" dirty="0"/>
              <a:t> درون پاکت </a:t>
            </a:r>
            <a:r>
              <a:rPr lang="fa-IR" altLang="fa-IR" sz="2200" dirty="0" err="1"/>
              <a:t>آلومينيومی</a:t>
            </a:r>
            <a:r>
              <a:rPr lang="fa-IR" altLang="fa-IR" sz="2200" dirty="0"/>
              <a:t>، رطوبت را جذب کرده و مانع اثر سوء آن بر روی کاست می شود.</a:t>
            </a:r>
          </a:p>
          <a:p>
            <a:pPr marL="355600" indent="0" algn="just">
              <a:lnSpc>
                <a:spcPts val="2800"/>
              </a:lnSpc>
              <a:spcBef>
                <a:spcPts val="0"/>
              </a:spcBef>
              <a:buNone/>
            </a:pPr>
            <a:r>
              <a:rPr lang="fa-IR" altLang="fa-IR" sz="2200" dirty="0"/>
              <a:t> </a:t>
            </a:r>
          </a:p>
          <a:p>
            <a:pPr marL="355600" indent="0" algn="just">
              <a:lnSpc>
                <a:spcPts val="2800"/>
              </a:lnSpc>
              <a:spcBef>
                <a:spcPts val="0"/>
              </a:spcBef>
              <a:buNone/>
            </a:pPr>
            <a:r>
              <a:rPr lang="fa-IR" altLang="fa-IR" sz="2200" b="1" dirty="0">
                <a:solidFill>
                  <a:srgbClr val="C00000"/>
                </a:solidFill>
              </a:rPr>
              <a:t>مهم: </a:t>
            </a:r>
            <a:r>
              <a:rPr lang="fa-IR" altLang="fa-IR" sz="2200" dirty="0"/>
              <a:t>در صورتیکه بسته رطوبت </a:t>
            </a:r>
            <a:r>
              <a:rPr lang="fa-IR" altLang="fa-IR" sz="2200" dirty="0" err="1"/>
              <a:t>گير</a:t>
            </a:r>
            <a:r>
              <a:rPr lang="fa-IR" altLang="fa-IR" sz="2200" dirty="0"/>
              <a:t> حاوی </a:t>
            </a:r>
            <a:r>
              <a:rPr lang="fa-IR" altLang="fa-IR" sz="2200" dirty="0" err="1"/>
              <a:t>انديکاتور</a:t>
            </a:r>
            <a:r>
              <a:rPr lang="fa-IR" altLang="fa-IR" sz="2200" dirty="0"/>
              <a:t> باشد، </a:t>
            </a:r>
            <a:r>
              <a:rPr lang="fa-IR" altLang="fa-IR" sz="2200" dirty="0" err="1"/>
              <a:t>بايد</a:t>
            </a:r>
            <a:r>
              <a:rPr lang="fa-IR" altLang="fa-IR" sz="2200" dirty="0"/>
              <a:t> </a:t>
            </a:r>
            <a:r>
              <a:rPr lang="fa-IR" altLang="fa-IR" sz="2200" dirty="0" err="1"/>
              <a:t>انديکاتور</a:t>
            </a:r>
            <a:r>
              <a:rPr lang="fa-IR" altLang="fa-IR" sz="2200" dirty="0"/>
              <a:t> آن بررسی شود. اگر نشانه ای از اشکال در رطوبت </a:t>
            </a:r>
            <a:r>
              <a:rPr lang="fa-IR" altLang="fa-IR" sz="2200" dirty="0" err="1"/>
              <a:t>گير</a:t>
            </a:r>
            <a:r>
              <a:rPr lang="fa-IR" altLang="fa-IR" sz="2200" dirty="0"/>
              <a:t> </a:t>
            </a:r>
            <a:r>
              <a:rPr lang="fa-IR" altLang="fa-IR" sz="2200" dirty="0" err="1"/>
              <a:t>ديده</a:t>
            </a:r>
            <a:r>
              <a:rPr lang="fa-IR" altLang="fa-IR" sz="2200" dirty="0"/>
              <a:t> شود </a:t>
            </a:r>
            <a:r>
              <a:rPr lang="fa-IR" altLang="fa-IR" sz="2200" dirty="0" err="1"/>
              <a:t>بايد</a:t>
            </a:r>
            <a:r>
              <a:rPr lang="fa-IR" altLang="fa-IR" sz="2200" dirty="0"/>
              <a:t> کاست دور انداخته شده و کاست </a:t>
            </a:r>
            <a:r>
              <a:rPr lang="fa-IR" altLang="fa-IR" sz="2200" dirty="0" err="1"/>
              <a:t>جديد</a:t>
            </a:r>
            <a:r>
              <a:rPr lang="fa-IR" altLang="fa-IR" sz="2200" dirty="0"/>
              <a:t> مورد استفاده قرار </a:t>
            </a:r>
            <a:r>
              <a:rPr lang="fa-IR" altLang="fa-IR" sz="2200" dirty="0" err="1"/>
              <a:t>گيرد</a:t>
            </a:r>
            <a:r>
              <a:rPr lang="fa-IR" altLang="fa-IR" sz="2200" dirty="0"/>
              <a:t>.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87927" y="102424"/>
            <a:ext cx="10538854" cy="1450757"/>
          </a:xfrm>
        </p:spPr>
        <p:txBody>
          <a:bodyPr/>
          <a:lstStyle/>
          <a:p>
            <a:pPr rtl="1"/>
            <a:r>
              <a:rPr lang="fa-IR" altLang="fa-IR" sz="3000" dirty="0">
                <a:cs typeface="B Titr" panose="00000700000000000000" pitchFamily="2" charset="-78"/>
              </a:rPr>
              <a:t>کيت مورد استفاده برای آزمایش آنتی ژن </a:t>
            </a:r>
            <a:r>
              <a:rPr lang="en-US" altLang="en-US" sz="3200" b="1" dirty="0">
                <a:cs typeface="B Titr" panose="00000700000000000000" pitchFamily="2" charset="-78"/>
              </a:rPr>
              <a:t>SARS CoV-2</a:t>
            </a:r>
            <a:r>
              <a:rPr lang="fa-IR" altLang="en-US" sz="3200" b="1" dirty="0">
                <a:cs typeface="B Titr" panose="00000700000000000000" pitchFamily="2" charset="-78"/>
              </a:rPr>
              <a:t> </a:t>
            </a:r>
            <a:r>
              <a:rPr lang="fa-IR" altLang="fa-IR" sz="2800" dirty="0">
                <a:cs typeface="B Titr" panose="00000700000000000000" pitchFamily="2" charset="-78"/>
              </a:rPr>
              <a:t>:</a:t>
            </a:r>
            <a:br>
              <a:rPr lang="fa-IR" altLang="fa-IR" sz="2800" dirty="0">
                <a:cs typeface="B Titr" panose="00000700000000000000" pitchFamily="2" charset="-78"/>
              </a:rPr>
            </a:br>
            <a:endParaRPr lang="en-US" altLang="fa-IR" sz="28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37344308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01600" y="1778000"/>
            <a:ext cx="11696700" cy="4406900"/>
          </a:xfrm>
        </p:spPr>
        <p:txBody>
          <a:bodyPr>
            <a:normAutofit/>
          </a:bodyPr>
          <a:lstStyle/>
          <a:p>
            <a:pPr rtl="1" eaLnBrk="1" hangingPunct="1">
              <a:lnSpc>
                <a:spcPct val="100000"/>
              </a:lnSpc>
            </a:pPr>
            <a:r>
              <a:rPr lang="fa-IR" altLang="fa-IR" sz="2200" dirty="0">
                <a:solidFill>
                  <a:srgbClr val="C00000"/>
                </a:solidFill>
              </a:rPr>
              <a:t>کاست ها و لوله های حاوی </a:t>
            </a:r>
            <a:r>
              <a:rPr lang="fa-IR" altLang="fa-IR" sz="2200" dirty="0" err="1">
                <a:solidFill>
                  <a:srgbClr val="C00000"/>
                </a:solidFill>
              </a:rPr>
              <a:t>بافر</a:t>
            </a:r>
            <a:r>
              <a:rPr lang="fa-IR" altLang="fa-IR" sz="2200" dirty="0">
                <a:solidFill>
                  <a:srgbClr val="C00000"/>
                </a:solidFill>
              </a:rPr>
              <a:t> استخراج </a:t>
            </a:r>
            <a:r>
              <a:rPr lang="fa-IR" altLang="fa-IR" sz="2200" dirty="0" err="1">
                <a:solidFill>
                  <a:srgbClr val="C00000"/>
                </a:solidFill>
              </a:rPr>
              <a:t>بايد</a:t>
            </a:r>
            <a:r>
              <a:rPr lang="fa-IR" altLang="fa-IR" sz="2200" dirty="0">
                <a:solidFill>
                  <a:srgbClr val="C00000"/>
                </a:solidFill>
              </a:rPr>
              <a:t> مطابق با دستورالعمل سازنده </a:t>
            </a:r>
            <a:r>
              <a:rPr lang="fa-IR" altLang="fa-IR" sz="2200" dirty="0" err="1">
                <a:solidFill>
                  <a:srgbClr val="C00000"/>
                </a:solidFill>
              </a:rPr>
              <a:t>کيت</a:t>
            </a:r>
            <a:r>
              <a:rPr lang="fa-IR" altLang="fa-IR" sz="2200" dirty="0">
                <a:solidFill>
                  <a:srgbClr val="C00000"/>
                </a:solidFill>
              </a:rPr>
              <a:t> نگهداری شوند:</a:t>
            </a:r>
          </a:p>
          <a:p>
            <a:pPr lvl="3">
              <a:lnSpc>
                <a:spcPct val="100000"/>
              </a:lnSpc>
            </a:pPr>
            <a:r>
              <a:rPr lang="fa-IR" altLang="fa-IR" sz="2200" dirty="0"/>
              <a:t> معمولا در دمای30-2 درجه (در دمای اتاق و </a:t>
            </a:r>
            <a:r>
              <a:rPr lang="fa-IR" altLang="fa-IR" sz="2200" dirty="0" err="1"/>
              <a:t>يا</a:t>
            </a:r>
            <a:r>
              <a:rPr lang="fa-IR" altLang="fa-IR" sz="2200" dirty="0"/>
              <a:t> </a:t>
            </a:r>
            <a:r>
              <a:rPr lang="fa-IR" altLang="fa-IR" sz="2200" dirty="0" err="1"/>
              <a:t>يخچال</a:t>
            </a:r>
            <a:r>
              <a:rPr lang="fa-IR" altLang="fa-IR" sz="2200" dirty="0"/>
              <a:t>)</a:t>
            </a:r>
          </a:p>
          <a:p>
            <a:pPr lvl="3">
              <a:lnSpc>
                <a:spcPct val="100000"/>
              </a:lnSpc>
            </a:pPr>
            <a:r>
              <a:rPr lang="fa-IR" altLang="fa-IR" sz="2200" dirty="0"/>
              <a:t>دور از نور خورشید</a:t>
            </a:r>
          </a:p>
          <a:p>
            <a:pPr lvl="3">
              <a:lnSpc>
                <a:spcPct val="100000"/>
              </a:lnSpc>
            </a:pPr>
            <a:r>
              <a:rPr lang="fa-IR" altLang="fa-IR" sz="2200" dirty="0"/>
              <a:t>تا تاریخ انقضای درج شده بر روی جعبه</a:t>
            </a:r>
          </a:p>
          <a:p>
            <a:pPr marL="0" indent="0" rtl="1" eaLnBrk="1" hangingPunct="1">
              <a:lnSpc>
                <a:spcPct val="100000"/>
              </a:lnSpc>
              <a:buNone/>
            </a:pPr>
            <a:r>
              <a:rPr lang="fa-IR" altLang="fa-IR" sz="2200" dirty="0">
                <a:solidFill>
                  <a:srgbClr val="C00000"/>
                </a:solidFill>
              </a:rPr>
              <a:t>نکته 1</a:t>
            </a:r>
            <a:r>
              <a:rPr lang="fa-IR" altLang="fa-IR" sz="2200" dirty="0"/>
              <a:t>: کیت نباید در دمای فریزر نگهداری و </a:t>
            </a:r>
            <a:r>
              <a:rPr lang="fa-IR" altLang="fa-IR" sz="2200" dirty="0" err="1"/>
              <a:t>يا</a:t>
            </a:r>
            <a:r>
              <a:rPr lang="fa-IR" altLang="fa-IR" sz="2200" dirty="0"/>
              <a:t> منجمد شود.</a:t>
            </a:r>
          </a:p>
          <a:p>
            <a:pPr marL="0" indent="0" rtl="1" eaLnBrk="1" hangingPunct="1">
              <a:lnSpc>
                <a:spcPct val="100000"/>
              </a:lnSpc>
              <a:buNone/>
            </a:pPr>
            <a:endParaRPr lang="fa-IR" altLang="fa-IR" sz="2200" dirty="0"/>
          </a:p>
          <a:p>
            <a:pPr marL="622300" indent="-622300">
              <a:lnSpc>
                <a:spcPct val="150000"/>
              </a:lnSpc>
              <a:spcBef>
                <a:spcPts val="0"/>
              </a:spcBef>
              <a:buNone/>
            </a:pPr>
            <a:r>
              <a:rPr lang="fa-IR" altLang="fa-IR" sz="2200" dirty="0">
                <a:solidFill>
                  <a:srgbClr val="C00000"/>
                </a:solidFill>
              </a:rPr>
              <a:t>نکته 2:  </a:t>
            </a:r>
            <a:r>
              <a:rPr lang="fa-IR" altLang="fa-IR" sz="2200" dirty="0"/>
              <a:t>برای </a:t>
            </a:r>
            <a:r>
              <a:rPr lang="fa-IR" altLang="fa-IR" sz="2200" dirty="0" err="1"/>
              <a:t>اطمينان</a:t>
            </a:r>
            <a:r>
              <a:rPr lang="fa-IR" altLang="fa-IR" sz="2200" dirty="0"/>
              <a:t> از اعتبار </a:t>
            </a:r>
            <a:r>
              <a:rPr lang="fa-IR" altLang="fa-IR" sz="2200" dirty="0" err="1"/>
              <a:t>کيت</a:t>
            </a:r>
            <a:r>
              <a:rPr lang="fa-IR" altLang="fa-IR" sz="2200" dirty="0"/>
              <a:t>، قبل از استفاده </a:t>
            </a:r>
            <a:r>
              <a:rPr lang="fa-IR" altLang="fa-IR" sz="2200" dirty="0" err="1"/>
              <a:t>بايد</a:t>
            </a:r>
            <a:r>
              <a:rPr lang="fa-IR" altLang="fa-IR" sz="2200" dirty="0"/>
              <a:t> بسته رطوبت </a:t>
            </a:r>
            <a:r>
              <a:rPr lang="fa-IR" altLang="fa-IR" sz="2200" dirty="0" err="1"/>
              <a:t>گير</a:t>
            </a:r>
            <a:r>
              <a:rPr lang="fa-IR" altLang="fa-IR" sz="2200" dirty="0"/>
              <a:t> درون پاکت </a:t>
            </a:r>
            <a:r>
              <a:rPr lang="fa-IR" altLang="fa-IR" sz="2200" dirty="0" err="1"/>
              <a:t>آلومينيومی</a:t>
            </a:r>
            <a:r>
              <a:rPr lang="fa-IR" altLang="fa-IR" sz="2200" dirty="0"/>
              <a:t> بررسی شود. در صورت اشکال در رطوبت </a:t>
            </a:r>
            <a:r>
              <a:rPr lang="fa-IR" altLang="fa-IR" sz="2200" dirty="0" err="1"/>
              <a:t>گير</a:t>
            </a:r>
            <a:r>
              <a:rPr lang="fa-IR" altLang="fa-IR" sz="2200" dirty="0"/>
              <a:t> کاست </a:t>
            </a:r>
            <a:r>
              <a:rPr lang="fa-IR" altLang="fa-IR" sz="2200" dirty="0" err="1"/>
              <a:t>بايد</a:t>
            </a:r>
            <a:r>
              <a:rPr lang="fa-IR" altLang="fa-IR" sz="2200" dirty="0"/>
              <a:t> دور انداخته شود.</a:t>
            </a:r>
          </a:p>
          <a:p>
            <a:pPr marL="0" indent="0" rtl="1" eaLnBrk="1" hangingPunct="1">
              <a:lnSpc>
                <a:spcPct val="100000"/>
              </a:lnSpc>
              <a:buNone/>
            </a:pPr>
            <a:endParaRPr lang="en-US" altLang="fa-IR" sz="2300" dirty="0"/>
          </a:p>
          <a:p>
            <a:pPr algn="r" rtl="1" eaLnBrk="1" hangingPunct="1">
              <a:buFont typeface="Arial" panose="020B0604020202090204" pitchFamily="34" charset="0"/>
              <a:buNone/>
            </a:pPr>
            <a:endParaRPr lang="en-US" altLang="fa-IR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752600" y="188666"/>
            <a:ext cx="9156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B Nazanin" panose="00000400000000000000" pitchFamily="2" charset="-7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rtl="1" eaLnBrk="1" hangingPunct="1"/>
            <a:r>
              <a:rPr lang="fa-IR" altLang="fa-IR" sz="2800" dirty="0">
                <a:cs typeface="B Titr" panose="00000700000000000000" pitchFamily="2" charset="-78"/>
              </a:rPr>
              <a:t>شرایط نگهداری و پایداری کیت آزمایش آنتی ژن </a:t>
            </a:r>
            <a:r>
              <a:rPr lang="en-US" altLang="en-US" sz="3200" b="1" spc="-5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SARS CoV-2 </a:t>
            </a:r>
            <a:r>
              <a:rPr lang="fa-IR" altLang="fa-IR" sz="2800" dirty="0">
                <a:cs typeface="B Titr" panose="00000700000000000000" pitchFamily="2" charset="-78"/>
              </a:rPr>
              <a:t>:</a:t>
            </a:r>
            <a:br>
              <a:rPr lang="fa-IR" altLang="fa-IR" sz="2800" dirty="0">
                <a:cs typeface="B Titr" panose="00000700000000000000" pitchFamily="2" charset="-78"/>
              </a:rPr>
            </a:br>
            <a:endParaRPr lang="en-US" altLang="fa-IR" sz="28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81753079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08500" y="1760620"/>
            <a:ext cx="7089942" cy="4030580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</a:pPr>
            <a:r>
              <a:rPr lang="fa-IR" altLang="fa-IR" sz="2200" dirty="0" err="1"/>
              <a:t>سوابی</a:t>
            </a:r>
            <a:r>
              <a:rPr lang="fa-IR" altLang="fa-IR" sz="2200" dirty="0"/>
              <a:t> را که از </a:t>
            </a:r>
            <a:r>
              <a:rPr lang="fa-IR" altLang="fa-IR" sz="2200" dirty="0" err="1"/>
              <a:t>بينی</a:t>
            </a:r>
            <a:r>
              <a:rPr lang="fa-IR" altLang="fa-IR" sz="2200" dirty="0"/>
              <a:t> بيمار خارج کرده </a:t>
            </a:r>
            <a:r>
              <a:rPr lang="fa-IR" altLang="fa-IR" sz="2200" dirty="0" err="1"/>
              <a:t>ايد</a:t>
            </a:r>
            <a:r>
              <a:rPr lang="fa-IR" altLang="fa-IR" sz="2200" dirty="0"/>
              <a:t> را داخل لوله حاوی بافر استخراج ببرید.</a:t>
            </a:r>
          </a:p>
          <a:p>
            <a:pPr>
              <a:lnSpc>
                <a:spcPts val="3000"/>
              </a:lnSpc>
            </a:pPr>
            <a:r>
              <a:rPr lang="fa-IR" altLang="fa-IR" sz="2200" b="1" dirty="0">
                <a:solidFill>
                  <a:srgbClr val="C00000"/>
                </a:solidFill>
              </a:rPr>
              <a:t>نکته </a:t>
            </a:r>
            <a:r>
              <a:rPr lang="fa-IR" altLang="fa-IR" sz="2200" dirty="0"/>
              <a:t>: کوتاه بودن ارتفاع لوله حاوی </a:t>
            </a:r>
            <a:r>
              <a:rPr lang="fa-IR" altLang="fa-IR" sz="2200" dirty="0" err="1"/>
              <a:t>بافر</a:t>
            </a:r>
            <a:r>
              <a:rPr lang="fa-IR" altLang="fa-IR" sz="2200" dirty="0"/>
              <a:t> استخراج می تواند احتمال انتشار </a:t>
            </a:r>
            <a:r>
              <a:rPr lang="fa-IR" altLang="fa-IR" sz="2200" dirty="0" err="1"/>
              <a:t>ائروسل</a:t>
            </a:r>
            <a:r>
              <a:rPr lang="fa-IR" altLang="fa-IR" sz="2200" dirty="0"/>
              <a:t> ها را </a:t>
            </a:r>
            <a:r>
              <a:rPr lang="fa-IR" altLang="fa-IR" sz="2200" dirty="0" err="1"/>
              <a:t>بيشتر</a:t>
            </a:r>
            <a:r>
              <a:rPr lang="fa-IR" altLang="fa-IR" sz="2200" dirty="0"/>
              <a:t> کند</a:t>
            </a:r>
          </a:p>
          <a:p>
            <a:pPr>
              <a:lnSpc>
                <a:spcPts val="3000"/>
              </a:lnSpc>
            </a:pPr>
            <a:endParaRPr lang="fa-IR" altLang="fa-IR" sz="2200" dirty="0"/>
          </a:p>
          <a:p>
            <a:pPr>
              <a:lnSpc>
                <a:spcPts val="3000"/>
              </a:lnSpc>
            </a:pPr>
            <a:r>
              <a:rPr lang="fa-IR" altLang="fa-IR" sz="2200" dirty="0"/>
              <a:t>در حالی که دیواره های پایینی لوله را با انگشتان خود بر روی پرزهای سواب فشار می دهید، سواب را چندین بار (</a:t>
            </a:r>
            <a:r>
              <a:rPr lang="fa-IR" altLang="fa-IR" sz="2200" dirty="0" err="1"/>
              <a:t>بيش</a:t>
            </a:r>
            <a:r>
              <a:rPr lang="fa-IR" altLang="fa-IR" sz="2200" dirty="0"/>
              <a:t> از 5 بار) در جهت عقربه های ساعت و خلاف عقربه های ساعت </a:t>
            </a:r>
            <a:r>
              <a:rPr lang="fa-IR" altLang="fa-IR" sz="2200" dirty="0" err="1"/>
              <a:t>بچرخانید</a:t>
            </a:r>
            <a:r>
              <a:rPr lang="fa-IR" altLang="fa-IR" sz="2200" dirty="0"/>
              <a:t> تا ترشحات جذب شده به سواب، به داخل </a:t>
            </a:r>
            <a:r>
              <a:rPr lang="fa-IR" altLang="fa-IR" sz="2200" dirty="0" err="1"/>
              <a:t>بافر</a:t>
            </a:r>
            <a:r>
              <a:rPr lang="fa-IR" altLang="fa-IR" sz="2200" dirty="0"/>
              <a:t> آزاد شود.</a:t>
            </a:r>
            <a:endParaRPr lang="en-US" altLang="fa-IR" sz="2200" dirty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47" y="1921041"/>
            <a:ext cx="3501189" cy="4199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eft Arrow 1"/>
          <p:cNvSpPr/>
          <p:nvPr/>
        </p:nvSpPr>
        <p:spPr>
          <a:xfrm>
            <a:off x="2358758" y="2382252"/>
            <a:ext cx="1143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2795905" y="4608764"/>
            <a:ext cx="9144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828801" y="2033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j-ea"/>
                <a:cs typeface="B Nazanin" panose="00000400000000000000" pitchFamily="2" charset="-78"/>
              </a:defRPr>
            </a:lvl1pPr>
          </a:lstStyle>
          <a:p>
            <a:pPr rtl="1"/>
            <a:r>
              <a:rPr lang="fa-IR" altLang="fa-IR" sz="3200" dirty="0">
                <a:cs typeface="B Titr" panose="00000700000000000000" pitchFamily="2" charset="-78"/>
              </a:rPr>
              <a:t>مراحل انجام آ</a:t>
            </a:r>
            <a:r>
              <a:rPr lang="fa-IR" altLang="fa-IR" sz="3000" dirty="0">
                <a:cs typeface="B Titr" panose="00000700000000000000" pitchFamily="2" charset="-78"/>
              </a:rPr>
              <a:t>زمایش آنتی ژن </a:t>
            </a:r>
            <a:r>
              <a:rPr lang="en-US" altLang="en-US" sz="2800" b="1" dirty="0">
                <a:cs typeface="B Titr" panose="00000700000000000000" pitchFamily="2" charset="-78"/>
              </a:rPr>
              <a:t>SARS CoV-2</a:t>
            </a:r>
            <a:r>
              <a:rPr lang="fa-IR" altLang="en-US" sz="2800" b="1" dirty="0">
                <a:cs typeface="B Titr" panose="00000700000000000000" pitchFamily="2" charset="-78"/>
              </a:rPr>
              <a:t> </a:t>
            </a:r>
            <a:r>
              <a:rPr lang="fa-IR" altLang="fa-IR" sz="2800" dirty="0">
                <a:cs typeface="B Titr" panose="00000700000000000000" pitchFamily="2" charset="-78"/>
              </a:rPr>
              <a:t>:</a:t>
            </a:r>
            <a:br>
              <a:rPr lang="fa-IR" altLang="fa-IR" sz="2800" dirty="0">
                <a:cs typeface="B Titr" panose="00000700000000000000" pitchFamily="2" charset="-78"/>
              </a:rPr>
            </a:br>
            <a:endParaRPr lang="en-US" altLang="fa-IR" sz="28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6229346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3720374" y="1764631"/>
            <a:ext cx="8176986" cy="4521869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</a:pPr>
            <a:r>
              <a:rPr lang="fa-IR" altLang="fa-IR" sz="2200" dirty="0"/>
              <a:t>در حالی که با انگشتان از روی دیواره لوله به سواب فشار می دهید، سواب را از داخل لوله بیرون بکشید</a:t>
            </a:r>
          </a:p>
          <a:p>
            <a:pPr marL="0" indent="0">
              <a:lnSpc>
                <a:spcPts val="3000"/>
              </a:lnSpc>
              <a:buNone/>
            </a:pPr>
            <a:r>
              <a:rPr lang="fa-IR" altLang="fa-IR" sz="2200" b="1" dirty="0">
                <a:solidFill>
                  <a:srgbClr val="C00000"/>
                </a:solidFill>
              </a:rPr>
              <a:t>نکته: </a:t>
            </a:r>
            <a:r>
              <a:rPr lang="fa-IR" altLang="fa-IR" sz="2200" dirty="0"/>
              <a:t>قبل از </a:t>
            </a:r>
            <a:r>
              <a:rPr lang="fa-IR" altLang="fa-IR" sz="2200" dirty="0" err="1"/>
              <a:t>بيرون</a:t>
            </a:r>
            <a:r>
              <a:rPr lang="fa-IR" altLang="fa-IR" sz="2200" dirty="0"/>
              <a:t> </a:t>
            </a:r>
            <a:r>
              <a:rPr lang="fa-IR" altLang="fa-IR" sz="2200" dirty="0" err="1"/>
              <a:t>کشيدن</a:t>
            </a:r>
            <a:r>
              <a:rPr lang="fa-IR" altLang="fa-IR" sz="2200" dirty="0"/>
              <a:t> سواب بهتر است چند </a:t>
            </a:r>
            <a:r>
              <a:rPr lang="fa-IR" altLang="fa-IR" sz="2200" dirty="0" err="1"/>
              <a:t>دقيقه</a:t>
            </a:r>
            <a:r>
              <a:rPr lang="fa-IR" altLang="fa-IR" sz="2200" dirty="0"/>
              <a:t> صبر </a:t>
            </a:r>
            <a:r>
              <a:rPr lang="fa-IR" altLang="fa-IR" sz="2200" dirty="0" err="1"/>
              <a:t>کنيم</a:t>
            </a:r>
            <a:r>
              <a:rPr lang="fa-IR" altLang="fa-IR" sz="2200" dirty="0"/>
              <a:t> تا </a:t>
            </a:r>
            <a:r>
              <a:rPr lang="fa-IR" altLang="fa-IR" sz="2200" dirty="0" err="1"/>
              <a:t>ائروسل</a:t>
            </a:r>
            <a:r>
              <a:rPr lang="fa-IR" altLang="fa-IR" sz="2200" dirty="0"/>
              <a:t> ها ته </a:t>
            </a:r>
            <a:r>
              <a:rPr lang="fa-IR" altLang="fa-IR" sz="2200" dirty="0" err="1"/>
              <a:t>نشين</a:t>
            </a:r>
            <a:r>
              <a:rPr lang="fa-IR" altLang="fa-IR" sz="2200" dirty="0"/>
              <a:t> شوند</a:t>
            </a:r>
          </a:p>
          <a:p>
            <a:pPr marL="0" indent="0">
              <a:lnSpc>
                <a:spcPts val="3000"/>
              </a:lnSpc>
              <a:buNone/>
            </a:pPr>
            <a:endParaRPr lang="fa-IR" altLang="fa-IR" sz="2200" dirty="0"/>
          </a:p>
          <a:p>
            <a:pPr>
              <a:lnSpc>
                <a:spcPts val="3000"/>
              </a:lnSpc>
            </a:pPr>
            <a:endParaRPr lang="fa-IR" altLang="fa-IR" sz="2200" dirty="0"/>
          </a:p>
          <a:p>
            <a:pPr>
              <a:lnSpc>
                <a:spcPts val="3000"/>
              </a:lnSpc>
            </a:pPr>
            <a:endParaRPr lang="fa-IR" altLang="fa-IR" sz="2200" dirty="0"/>
          </a:p>
          <a:p>
            <a:pPr>
              <a:lnSpc>
                <a:spcPts val="3000"/>
              </a:lnSpc>
            </a:pPr>
            <a:r>
              <a:rPr lang="fa-IR" altLang="fa-IR" sz="2200" dirty="0">
                <a:solidFill>
                  <a:schemeClr val="tx1"/>
                </a:solidFill>
              </a:rPr>
              <a:t>سواب را در ظرف ایمن</a:t>
            </a:r>
            <a:r>
              <a:rPr lang="en-US" altLang="fa-IR" sz="2200" dirty="0">
                <a:solidFill>
                  <a:schemeClr val="tx1"/>
                </a:solidFill>
              </a:rPr>
              <a:t>(safety Box)</a:t>
            </a:r>
            <a:r>
              <a:rPr lang="fa-IR" altLang="fa-IR" sz="2200" dirty="0">
                <a:solidFill>
                  <a:schemeClr val="tx1"/>
                </a:solidFill>
              </a:rPr>
              <a:t> / ظرف حاوی محلول </a:t>
            </a:r>
            <a:r>
              <a:rPr lang="fa-IR" sz="2200" dirty="0">
                <a:solidFill>
                  <a:schemeClr val="tx1"/>
                </a:solidFill>
              </a:rPr>
              <a:t>یک به 10 سفید کننده خانگی </a:t>
            </a:r>
            <a:r>
              <a:rPr lang="fa-IR" altLang="fa-IR" sz="2200" dirty="0">
                <a:solidFill>
                  <a:schemeClr val="tx1"/>
                </a:solidFill>
              </a:rPr>
              <a:t>بیندازید.</a:t>
            </a:r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03" y="1764631"/>
            <a:ext cx="2082047" cy="3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eft Arrow 7"/>
          <p:cNvSpPr/>
          <p:nvPr/>
        </p:nvSpPr>
        <p:spPr>
          <a:xfrm>
            <a:off x="2630450" y="4346074"/>
            <a:ext cx="820823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ight Brace 1"/>
          <p:cNvSpPr/>
          <p:nvPr/>
        </p:nvSpPr>
        <p:spPr>
          <a:xfrm>
            <a:off x="3613291" y="1844842"/>
            <a:ext cx="209408" cy="27913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2058950" y="2135004"/>
            <a:ext cx="1143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828801" y="2033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j-ea"/>
                <a:cs typeface="B Nazanin" panose="00000400000000000000" pitchFamily="2" charset="-78"/>
              </a:defRPr>
            </a:lvl1pPr>
          </a:lstStyle>
          <a:p>
            <a:pPr rtl="1"/>
            <a:r>
              <a:rPr lang="fa-IR" altLang="fa-IR" sz="3200" dirty="0">
                <a:cs typeface="B Titr" panose="00000700000000000000" pitchFamily="2" charset="-78"/>
              </a:rPr>
              <a:t>مراحل انجام آ</a:t>
            </a:r>
            <a:r>
              <a:rPr lang="fa-IR" altLang="fa-IR" sz="3000" dirty="0">
                <a:cs typeface="B Titr" panose="00000700000000000000" pitchFamily="2" charset="-78"/>
              </a:rPr>
              <a:t>زمایش آنتی ژن </a:t>
            </a:r>
            <a:r>
              <a:rPr lang="en-US" altLang="en-US" sz="3200" b="1" dirty="0">
                <a:cs typeface="B Titr" panose="00000700000000000000" pitchFamily="2" charset="-78"/>
              </a:rPr>
              <a:t>SARS CoV-2</a:t>
            </a:r>
            <a:r>
              <a:rPr lang="fa-IR" altLang="en-US" sz="3200" b="1" dirty="0">
                <a:cs typeface="B Titr" panose="00000700000000000000" pitchFamily="2" charset="-78"/>
              </a:rPr>
              <a:t> </a:t>
            </a:r>
            <a:r>
              <a:rPr lang="fa-IR" altLang="fa-IR" sz="2800" dirty="0">
                <a:cs typeface="B Titr" panose="00000700000000000000" pitchFamily="2" charset="-78"/>
              </a:rPr>
              <a:t>:</a:t>
            </a:r>
            <a:br>
              <a:rPr lang="fa-IR" altLang="fa-IR" sz="2800" dirty="0">
                <a:cs typeface="B Titr" panose="00000700000000000000" pitchFamily="2" charset="-78"/>
              </a:rPr>
            </a:br>
            <a:endParaRPr lang="en-US" altLang="fa-IR" sz="28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9571513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3370178" y="1940183"/>
            <a:ext cx="8077200" cy="3581400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fa-IR" altLang="fa-IR" sz="2200" dirty="0"/>
              <a:t>یکی از </a:t>
            </a:r>
            <a:r>
              <a:rPr lang="fa-IR" altLang="fa-IR" sz="2200" dirty="0" err="1"/>
              <a:t>درپوش</a:t>
            </a:r>
            <a:r>
              <a:rPr lang="fa-IR" altLang="fa-IR" sz="2200" dirty="0"/>
              <a:t> های قطره </a:t>
            </a:r>
            <a:r>
              <a:rPr lang="fa-IR" altLang="fa-IR" sz="2200" dirty="0" err="1"/>
              <a:t>چکانی</a:t>
            </a:r>
            <a:r>
              <a:rPr lang="fa-IR" altLang="fa-IR" sz="2200" dirty="0"/>
              <a:t> را بر روی لوله حاوی نمونه قرار دهید</a:t>
            </a:r>
            <a:r>
              <a:rPr lang="fa-IR" altLang="fa-IR" sz="2000" dirty="0"/>
              <a:t>.</a:t>
            </a:r>
          </a:p>
          <a:p>
            <a:pPr marL="0" indent="0">
              <a:lnSpc>
                <a:spcPts val="3000"/>
              </a:lnSpc>
              <a:buNone/>
            </a:pPr>
            <a:endParaRPr lang="en-US" altLang="fa-IR" sz="2000" dirty="0"/>
          </a:p>
        </p:txBody>
      </p:sp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59" y="1776664"/>
            <a:ext cx="3469104" cy="3744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eft Arrow 6"/>
          <p:cNvSpPr/>
          <p:nvPr/>
        </p:nvSpPr>
        <p:spPr>
          <a:xfrm>
            <a:off x="2721140" y="1940183"/>
            <a:ext cx="820823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828801" y="2033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j-ea"/>
                <a:cs typeface="B Nazanin" panose="00000400000000000000" pitchFamily="2" charset="-78"/>
              </a:defRPr>
            </a:lvl1pPr>
          </a:lstStyle>
          <a:p>
            <a:pPr rtl="1"/>
            <a:r>
              <a:rPr lang="fa-IR" altLang="fa-IR" sz="3200" dirty="0">
                <a:cs typeface="B Titr" panose="00000700000000000000" pitchFamily="2" charset="-78"/>
              </a:rPr>
              <a:t>مراحل انجام آ</a:t>
            </a:r>
            <a:r>
              <a:rPr lang="fa-IR" altLang="fa-IR" sz="3000" dirty="0">
                <a:cs typeface="B Titr" panose="00000700000000000000" pitchFamily="2" charset="-78"/>
              </a:rPr>
              <a:t>زمایش آنتی ژن </a:t>
            </a:r>
            <a:r>
              <a:rPr lang="en-US" altLang="en-US" sz="3200" b="1" dirty="0">
                <a:cs typeface="B Titr" panose="00000700000000000000" pitchFamily="2" charset="-78"/>
              </a:rPr>
              <a:t>SARS CoV-2</a:t>
            </a:r>
            <a:r>
              <a:rPr lang="fa-IR" altLang="en-US" sz="3200" b="1" dirty="0">
                <a:cs typeface="B Titr" panose="00000700000000000000" pitchFamily="2" charset="-78"/>
              </a:rPr>
              <a:t> </a:t>
            </a:r>
            <a:r>
              <a:rPr lang="fa-IR" altLang="fa-IR" sz="2800" dirty="0">
                <a:cs typeface="B Titr" panose="00000700000000000000" pitchFamily="2" charset="-78"/>
              </a:rPr>
              <a:t>:</a:t>
            </a:r>
            <a:br>
              <a:rPr lang="fa-IR" altLang="fa-IR" sz="2800" dirty="0">
                <a:cs typeface="B Titr" panose="00000700000000000000" pitchFamily="2" charset="-78"/>
              </a:rPr>
            </a:br>
            <a:endParaRPr lang="en-US" altLang="fa-IR" sz="28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28737171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755901" y="1773817"/>
            <a:ext cx="9137580" cy="908134"/>
          </a:xfrm>
        </p:spPr>
        <p:txBody>
          <a:bodyPr>
            <a:noAutofit/>
          </a:bodyPr>
          <a:lstStyle/>
          <a:p>
            <a:pPr rtl="1">
              <a:defRPr/>
            </a:pPr>
            <a:r>
              <a:rPr lang="fa-IR" altLang="fa-IR" sz="2200" dirty="0">
                <a:solidFill>
                  <a:prstClr val="black"/>
                </a:solidFill>
                <a:latin typeface="Calibri"/>
              </a:rPr>
              <a:t>مطابق با دستورالعمل سازنده چند قطره از از نمونه استخراج شده را در </a:t>
            </a:r>
            <a:r>
              <a:rPr lang="fa-IR" altLang="fa-IR" sz="2200" dirty="0" err="1">
                <a:solidFill>
                  <a:prstClr val="black"/>
                </a:solidFill>
                <a:latin typeface="Calibri"/>
              </a:rPr>
              <a:t>چاهک</a:t>
            </a:r>
            <a:r>
              <a:rPr lang="fa-IR" altLang="fa-IR" sz="2200" dirty="0">
                <a:solidFill>
                  <a:prstClr val="black"/>
                </a:solidFill>
                <a:latin typeface="Calibri"/>
              </a:rPr>
              <a:t> نمونه بریزید.</a:t>
            </a:r>
          </a:p>
          <a:p>
            <a:pPr>
              <a:defRPr/>
            </a:pPr>
            <a:r>
              <a:rPr lang="fa-IR" altLang="fa-IR" sz="2200" dirty="0"/>
              <a:t>پس از مدت زمان </a:t>
            </a:r>
            <a:r>
              <a:rPr lang="fa-IR" altLang="fa-IR" sz="2200" dirty="0" err="1"/>
              <a:t>تعيين</a:t>
            </a:r>
            <a:r>
              <a:rPr lang="fa-IR" altLang="fa-IR" sz="2200" dirty="0"/>
              <a:t> شده توسط سازنده </a:t>
            </a:r>
            <a:r>
              <a:rPr lang="fa-IR" altLang="fa-IR" sz="2200" dirty="0" err="1"/>
              <a:t>کيت</a:t>
            </a:r>
            <a:r>
              <a:rPr lang="fa-IR" altLang="fa-IR" sz="2200" dirty="0"/>
              <a:t>، (معمولا 15 تا 30 دقیقه)  نتیجه را بخوانید: </a:t>
            </a:r>
          </a:p>
          <a:p>
            <a:pPr rtl="1">
              <a:defRPr/>
            </a:pPr>
            <a:endParaRPr lang="en-US" altLang="fa-IR" sz="2200" dirty="0">
              <a:solidFill>
                <a:prstClr val="black"/>
              </a:solidFill>
              <a:latin typeface="Calibri"/>
            </a:endParaRPr>
          </a:p>
          <a:p>
            <a:pPr algn="r" rtl="1">
              <a:defRPr/>
            </a:pPr>
            <a:endParaRPr lang="en-US" altLang="fa-IR" sz="2200" dirty="0"/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11" y="3253523"/>
            <a:ext cx="4516459" cy="3530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eft Arrow 7"/>
          <p:cNvSpPr/>
          <p:nvPr/>
        </p:nvSpPr>
        <p:spPr>
          <a:xfrm flipV="1">
            <a:off x="3889425" y="5360277"/>
            <a:ext cx="2209227" cy="34863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 rot="5400000">
            <a:off x="2017472" y="5978700"/>
            <a:ext cx="662401" cy="1436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 rot="5400000">
            <a:off x="1647123" y="5979475"/>
            <a:ext cx="662401" cy="1436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4506687" y="2807646"/>
            <a:ext cx="7053646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1pPr>
            <a:lvl2pPr marL="742950" indent="-285750" algn="just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2pPr>
            <a:lvl3pPr marL="11430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3pPr>
            <a:lvl4pPr marL="16002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4pPr>
            <a:lvl5pPr marL="20574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  <a:defRPr/>
            </a:pPr>
            <a:r>
              <a:rPr lang="fa-IR" altLang="fa-IR" sz="2200" b="1" dirty="0"/>
              <a:t>نکته</a:t>
            </a:r>
            <a:r>
              <a:rPr lang="fa-IR" altLang="fa-IR" sz="2200" dirty="0"/>
              <a:t>: خواندن نتیجه طولانی تر از زمان </a:t>
            </a:r>
            <a:r>
              <a:rPr lang="fa-IR" altLang="fa-IR" sz="2200" dirty="0" err="1"/>
              <a:t>توصيه</a:t>
            </a:r>
            <a:r>
              <a:rPr lang="fa-IR" altLang="fa-IR" sz="2200" dirty="0"/>
              <a:t> شده توسط سازنده میتواند موجب نتایج کاذب شود</a:t>
            </a:r>
          </a:p>
          <a:p>
            <a:pPr marL="0" indent="0" algn="r" rtl="1">
              <a:buNone/>
              <a:defRPr/>
            </a:pPr>
            <a:r>
              <a:rPr lang="fa-IR" altLang="fa-IR" sz="2200" dirty="0"/>
              <a:t> </a:t>
            </a:r>
            <a:endParaRPr lang="en-US" altLang="fa-IR" sz="22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755901" y="25678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j-ea"/>
                <a:cs typeface="B Nazanin" panose="00000400000000000000" pitchFamily="2" charset="-78"/>
              </a:defRPr>
            </a:lvl1pPr>
          </a:lstStyle>
          <a:p>
            <a:pPr rtl="1"/>
            <a:r>
              <a:rPr lang="fa-IR" altLang="fa-IR" sz="3200" dirty="0">
                <a:cs typeface="B Titr" panose="00000700000000000000" pitchFamily="2" charset="-78"/>
              </a:rPr>
              <a:t>              مراحل انجام آ</a:t>
            </a:r>
            <a:r>
              <a:rPr lang="fa-IR" altLang="fa-IR" sz="3000" dirty="0">
                <a:cs typeface="B Titr" panose="00000700000000000000" pitchFamily="2" charset="-78"/>
              </a:rPr>
              <a:t>زمایش آنتی ژن </a:t>
            </a:r>
            <a:r>
              <a:rPr lang="en-US" altLang="en-US" sz="3200" b="1" dirty="0">
                <a:cs typeface="B Titr" panose="00000700000000000000" pitchFamily="2" charset="-78"/>
              </a:rPr>
              <a:t>SARS CoV-2</a:t>
            </a:r>
            <a:br>
              <a:rPr lang="fa-IR" altLang="fa-IR" sz="2800" dirty="0">
                <a:cs typeface="B Titr" panose="00000700000000000000" pitchFamily="2" charset="-78"/>
              </a:rPr>
            </a:br>
            <a:endParaRPr lang="en-US" altLang="fa-IR" sz="28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01422223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424853" cy="2682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1921" y="2755185"/>
            <a:ext cx="11202079" cy="341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rtl="1">
              <a:spcBef>
                <a:spcPct val="20000"/>
              </a:spcBef>
              <a:buClr>
                <a:srgbClr val="C00000"/>
              </a:buClr>
              <a:buFont typeface="Arial" panose="020B0604020202090204" pitchFamily="34" charset="0"/>
              <a:buChar char="•"/>
              <a:defRPr/>
            </a:pPr>
            <a:r>
              <a:rPr lang="fa-IR" altLang="fa-IR" sz="2200" dirty="0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در سطح غشاء </a:t>
            </a:r>
            <a:r>
              <a:rPr lang="fa-IR" altLang="fa-IR" sz="2200" dirty="0" err="1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نيتروسلولزی</a:t>
            </a:r>
            <a:r>
              <a:rPr lang="fa-IR" altLang="fa-IR" sz="2200" dirty="0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 </a:t>
            </a:r>
            <a:r>
              <a:rPr lang="fa-IR" altLang="fa-IR" sz="2200" dirty="0" err="1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کيت</a:t>
            </a:r>
            <a:r>
              <a:rPr lang="fa-IR" altLang="fa-IR" sz="2200" dirty="0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، دو خط از </a:t>
            </a:r>
            <a:r>
              <a:rPr lang="fa-IR" altLang="fa-IR" sz="2200" dirty="0" err="1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پيش</a:t>
            </a:r>
            <a:r>
              <a:rPr lang="fa-IR" altLang="fa-IR" sz="2200" dirty="0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 پوشانده</a:t>
            </a:r>
            <a:r>
              <a:rPr lang="en-US" altLang="fa-IR" sz="2200" dirty="0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(coat) </a:t>
            </a:r>
            <a:r>
              <a:rPr lang="fa-IR" altLang="fa-IR" sz="2200" dirty="0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 شده وجود دارد. خط مربوط به کنترل </a:t>
            </a:r>
            <a:r>
              <a:rPr lang="en-US" altLang="fa-IR" sz="2200" dirty="0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(Control line)</a:t>
            </a:r>
            <a:r>
              <a:rPr lang="fa-IR" altLang="fa-IR" sz="2200" dirty="0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 و خط مربوط به تست </a:t>
            </a:r>
            <a:r>
              <a:rPr lang="en-US" altLang="fa-IR" sz="2200" dirty="0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(Test line)</a:t>
            </a:r>
            <a:r>
              <a:rPr lang="fa-IR" altLang="fa-IR" sz="2200" dirty="0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 . قبل از اضافه کردن نمونه، خطوط کنترل و تست هر دو </a:t>
            </a:r>
            <a:r>
              <a:rPr lang="fa-IR" altLang="fa-IR" sz="2200" dirty="0" err="1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بي</a:t>
            </a:r>
            <a:r>
              <a:rPr lang="fa-IR" altLang="fa-IR" sz="2200" dirty="0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 رنگ بوده و قابل </a:t>
            </a:r>
            <a:r>
              <a:rPr lang="fa-IR" altLang="fa-IR" sz="2200" dirty="0" err="1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رويت</a:t>
            </a:r>
            <a:r>
              <a:rPr lang="fa-IR" altLang="fa-IR" sz="2200" dirty="0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 </a:t>
            </a:r>
            <a:r>
              <a:rPr lang="fa-IR" altLang="fa-IR" sz="2200" dirty="0" err="1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نيستند</a:t>
            </a:r>
            <a:endParaRPr lang="fa-IR" altLang="fa-IR" sz="2200" dirty="0">
              <a:solidFill>
                <a:prstClr val="black"/>
              </a:solidFill>
              <a:latin typeface="Calibri"/>
              <a:cs typeface="B Nazanin" panose="00000400000000000000" pitchFamily="2" charset="-78"/>
            </a:endParaRPr>
          </a:p>
          <a:p>
            <a:pPr marL="342900" indent="-342900" algn="just" rtl="1">
              <a:spcBef>
                <a:spcPct val="20000"/>
              </a:spcBef>
              <a:buClr>
                <a:srgbClr val="C00000"/>
              </a:buClr>
              <a:buFont typeface="Arial" panose="020B0604020202090204" pitchFamily="34" charset="0"/>
              <a:buChar char="•"/>
              <a:defRPr/>
            </a:pPr>
            <a:endParaRPr lang="fa-IR" altLang="fa-IR" sz="2200" dirty="0">
              <a:solidFill>
                <a:prstClr val="black"/>
              </a:solidFill>
              <a:latin typeface="Calibri"/>
              <a:cs typeface="B Nazanin" panose="00000400000000000000" pitchFamily="2" charset="-78"/>
            </a:endParaRPr>
          </a:p>
          <a:p>
            <a:pPr marL="342900" indent="-342900" algn="just" rtl="1">
              <a:spcBef>
                <a:spcPct val="20000"/>
              </a:spcBef>
              <a:buClr>
                <a:srgbClr val="C00000"/>
              </a:buClr>
              <a:buFont typeface="Arial" panose="020B0604020202090204" pitchFamily="34" charset="0"/>
              <a:buChar char="•"/>
              <a:defRPr/>
            </a:pPr>
            <a:r>
              <a:rPr lang="fa-IR" altLang="fa-IR" sz="2200" dirty="0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در خط مربوط به نمونه، آنتی بادی </a:t>
            </a:r>
            <a:r>
              <a:rPr lang="fa-IR" altLang="fa-IR" sz="2200" dirty="0" err="1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کرونا</a:t>
            </a:r>
            <a:r>
              <a:rPr lang="fa-IR" altLang="fa-IR" sz="2200" dirty="0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 همراه با ذرات </a:t>
            </a:r>
            <a:r>
              <a:rPr lang="fa-IR" altLang="fa-IR" sz="2200" dirty="0" err="1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ريز</a:t>
            </a:r>
            <a:r>
              <a:rPr lang="fa-IR" altLang="fa-IR" sz="2200" dirty="0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 </a:t>
            </a:r>
            <a:r>
              <a:rPr lang="fa-IR" altLang="fa-IR" sz="2200" dirty="0">
                <a:solidFill>
                  <a:prstClr val="black"/>
                </a:solidFill>
                <a:cs typeface="B Nazanin" panose="00000400000000000000" pitchFamily="2" charset="-78"/>
              </a:rPr>
              <a:t>رنگی پوشانده </a:t>
            </a:r>
            <a:r>
              <a:rPr lang="fa-IR" altLang="fa-IR" sz="2200" dirty="0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شده است. در صورت وجود آنتی ژن </a:t>
            </a:r>
            <a:r>
              <a:rPr lang="fa-IR" altLang="fa-IR" sz="2200" dirty="0" err="1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کرونا</a:t>
            </a:r>
            <a:r>
              <a:rPr lang="fa-IR" altLang="fa-IR" sz="2200" dirty="0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 در نمونه </a:t>
            </a:r>
            <a:r>
              <a:rPr lang="fa-IR" altLang="fa-IR" sz="2200" dirty="0" err="1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بيمار</a:t>
            </a:r>
            <a:r>
              <a:rPr lang="fa-IR" altLang="fa-IR" sz="2200" dirty="0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، آنتی ژن با آنتی بادی </a:t>
            </a:r>
            <a:r>
              <a:rPr lang="fa-IR" altLang="fa-IR" sz="2200" dirty="0" err="1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ترکيب</a:t>
            </a:r>
            <a:r>
              <a:rPr lang="fa-IR" altLang="fa-IR" sz="2200" dirty="0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 شده و رنگ قرمز </a:t>
            </a:r>
            <a:r>
              <a:rPr lang="fa-IR" altLang="fa-IR" sz="2200" dirty="0" err="1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يا</a:t>
            </a:r>
            <a:r>
              <a:rPr lang="fa-IR" altLang="fa-IR" sz="2200" dirty="0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 صورتی </a:t>
            </a:r>
            <a:r>
              <a:rPr lang="fa-IR" altLang="fa-IR" sz="2200" dirty="0" err="1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ايجاد</a:t>
            </a:r>
            <a:r>
              <a:rPr lang="fa-IR" altLang="fa-IR" sz="2200" dirty="0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 می شود.</a:t>
            </a:r>
          </a:p>
          <a:p>
            <a:pPr marL="342900" indent="-342900" algn="just" rtl="1">
              <a:spcBef>
                <a:spcPct val="20000"/>
              </a:spcBef>
              <a:buClr>
                <a:srgbClr val="C00000"/>
              </a:buClr>
              <a:buFont typeface="Arial" panose="020B0604020202090204" pitchFamily="34" charset="0"/>
              <a:buChar char="•"/>
              <a:defRPr/>
            </a:pPr>
            <a:endParaRPr lang="fa-IR" altLang="fa-IR" sz="2200" dirty="0">
              <a:solidFill>
                <a:prstClr val="black"/>
              </a:solidFill>
              <a:latin typeface="Calibri"/>
              <a:cs typeface="B Nazanin" panose="00000400000000000000" pitchFamily="2" charset="-78"/>
            </a:endParaRPr>
          </a:p>
          <a:p>
            <a:pPr marL="342900" indent="-342900" algn="just" rtl="1">
              <a:spcBef>
                <a:spcPct val="20000"/>
              </a:spcBef>
              <a:buClr>
                <a:srgbClr val="C00000"/>
              </a:buClr>
              <a:buFont typeface="Arial" panose="020B0604020202090204" pitchFamily="34" charset="0"/>
              <a:buChar char="•"/>
              <a:defRPr/>
            </a:pPr>
            <a:r>
              <a:rPr lang="fa-IR" altLang="fa-IR" sz="2200" dirty="0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خط کنترل برای کنترل روش انجام کار است و </a:t>
            </a:r>
            <a:r>
              <a:rPr lang="fa-IR" altLang="fa-IR" sz="2200" dirty="0" err="1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بايد</a:t>
            </a:r>
            <a:r>
              <a:rPr lang="fa-IR" altLang="fa-IR" sz="2200" dirty="0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 پس از اضافه کردن نمونه به رنگ قرمز/ صورتی </a:t>
            </a:r>
            <a:r>
              <a:rPr lang="fa-IR" altLang="fa-IR" sz="2200" dirty="0" err="1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درآيد</a:t>
            </a:r>
            <a:r>
              <a:rPr lang="fa-IR" altLang="fa-IR" sz="2200" dirty="0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. اگر روش کار درست انجام نشود و </a:t>
            </a:r>
            <a:r>
              <a:rPr lang="fa-IR" altLang="fa-IR" sz="2200" dirty="0" err="1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يا</a:t>
            </a:r>
            <a:r>
              <a:rPr lang="fa-IR" altLang="fa-IR" sz="2200" dirty="0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 معرف های </a:t>
            </a:r>
            <a:r>
              <a:rPr lang="fa-IR" altLang="fa-IR" sz="2200" dirty="0" err="1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کيت</a:t>
            </a:r>
            <a:r>
              <a:rPr lang="fa-IR" altLang="fa-IR" sz="2200" dirty="0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 درست عمل نکنند، خط کنترل بی رنگ باقی می ماند. </a:t>
            </a:r>
            <a:r>
              <a:rPr lang="fa-IR" altLang="fa-IR" sz="2200" dirty="0" err="1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اين</a:t>
            </a:r>
            <a:r>
              <a:rPr lang="fa-IR" altLang="fa-IR" sz="2200" dirty="0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 حالت نشاندهنده </a:t>
            </a:r>
            <a:r>
              <a:rPr lang="fa-IR" altLang="fa-IR" sz="2200" dirty="0" err="1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نامعتبر</a:t>
            </a:r>
            <a:r>
              <a:rPr lang="fa-IR" altLang="fa-IR" sz="2200" dirty="0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 بودن </a:t>
            </a:r>
            <a:r>
              <a:rPr lang="fa-IR" altLang="fa-IR" sz="2200" dirty="0" err="1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کيت</a:t>
            </a:r>
            <a:r>
              <a:rPr lang="fa-IR" altLang="fa-IR" sz="2200" dirty="0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 است</a:t>
            </a:r>
          </a:p>
        </p:txBody>
      </p:sp>
      <p:sp>
        <p:nvSpPr>
          <p:cNvPr id="13" name="Left Arrow 12"/>
          <p:cNvSpPr/>
          <p:nvPr/>
        </p:nvSpPr>
        <p:spPr>
          <a:xfrm rot="5400000">
            <a:off x="1904629" y="2279013"/>
            <a:ext cx="662401" cy="1436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 rot="5400000">
            <a:off x="1558225" y="2279013"/>
            <a:ext cx="662401" cy="1436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755901" y="25678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j-ea"/>
                <a:cs typeface="B Nazanin" panose="00000400000000000000" pitchFamily="2" charset="-78"/>
              </a:defRPr>
            </a:lvl1pPr>
          </a:lstStyle>
          <a:p>
            <a:pPr rtl="1"/>
            <a:r>
              <a:rPr lang="fa-IR" altLang="fa-IR" sz="3200" dirty="0">
                <a:cs typeface="B Titr" panose="00000700000000000000" pitchFamily="2" charset="-78"/>
              </a:rPr>
              <a:t>اصول انجام آ</a:t>
            </a:r>
            <a:r>
              <a:rPr lang="fa-IR" altLang="fa-IR" sz="3000" dirty="0">
                <a:cs typeface="B Titr" panose="00000700000000000000" pitchFamily="2" charset="-78"/>
              </a:rPr>
              <a:t>زمایش آنتی ژن </a:t>
            </a:r>
            <a:r>
              <a:rPr lang="en-US" altLang="en-US" sz="2800" b="1" dirty="0">
                <a:cs typeface="B Titr" panose="00000700000000000000" pitchFamily="2" charset="-78"/>
              </a:rPr>
              <a:t>SARS CoV-2</a:t>
            </a:r>
            <a:br>
              <a:rPr lang="fa-IR" altLang="fa-IR" sz="2800" dirty="0">
                <a:cs typeface="B Titr" panose="00000700000000000000" pitchFamily="2" charset="-78"/>
              </a:rPr>
            </a:br>
            <a:endParaRPr lang="en-US" altLang="fa-IR" sz="28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70846943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714" y="1346334"/>
            <a:ext cx="11806989" cy="1168266"/>
          </a:xfrm>
          <a:solidFill>
            <a:schemeClr val="bg1"/>
          </a:solidFill>
        </p:spPr>
        <p:txBody>
          <a:bodyPr>
            <a:normAutofit/>
          </a:bodyPr>
          <a:lstStyle/>
          <a:p>
            <a:pPr rtl="1"/>
            <a:r>
              <a:rPr lang="fa-IR" altLang="fa-IR" sz="2200" b="1" dirty="0">
                <a:solidFill>
                  <a:srgbClr val="C00000"/>
                </a:solidFill>
              </a:rPr>
              <a:t>نتیجه مثبت</a:t>
            </a:r>
            <a:r>
              <a:rPr lang="fa-IR" altLang="fa-IR" sz="2200" dirty="0"/>
              <a:t>: ظاهر شدن یک خط قرمز یا صورتی روبروی علامت کنترل (</a:t>
            </a:r>
            <a:r>
              <a:rPr lang="en-US" altLang="fa-IR" sz="2200" dirty="0"/>
              <a:t>C</a:t>
            </a:r>
            <a:r>
              <a:rPr lang="fa-IR" altLang="fa-IR" sz="2200" dirty="0"/>
              <a:t>) و یک خط قرمز یا صورتی روبروی علامت تست</a:t>
            </a:r>
            <a:r>
              <a:rPr lang="en-US" altLang="fa-IR" sz="2200" dirty="0"/>
              <a:t>(T)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841501" y="1002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j-ea"/>
                <a:cs typeface="B Nazanin" panose="00000400000000000000" pitchFamily="2" charset="-78"/>
              </a:defRPr>
            </a:lvl1pPr>
          </a:lstStyle>
          <a:p>
            <a:pPr rtl="1"/>
            <a:r>
              <a:rPr lang="fa-IR" altLang="fa-IR" sz="3200" dirty="0">
                <a:cs typeface="B Titr" panose="00000700000000000000" pitchFamily="2" charset="-78"/>
              </a:rPr>
              <a:t>تفسير نتايج آ</a:t>
            </a:r>
            <a:r>
              <a:rPr lang="fa-IR" altLang="fa-IR" sz="3000" dirty="0">
                <a:cs typeface="B Titr" panose="00000700000000000000" pitchFamily="2" charset="-78"/>
              </a:rPr>
              <a:t>زمایش آنتی ژن </a:t>
            </a:r>
            <a:r>
              <a:rPr lang="en-US" altLang="en-US" sz="3200" b="1" dirty="0">
                <a:cs typeface="B Titr" panose="00000700000000000000" pitchFamily="2" charset="-78"/>
              </a:rPr>
              <a:t>SARS CoV-2</a:t>
            </a:r>
            <a:br>
              <a:rPr lang="fa-IR" altLang="fa-IR" sz="2800" dirty="0">
                <a:cs typeface="B Titr" panose="00000700000000000000" pitchFamily="2" charset="-78"/>
              </a:rPr>
            </a:br>
            <a:endParaRPr lang="en-US" altLang="fa-IR" sz="2800" dirty="0">
              <a:cs typeface="B Titr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8483" y="2109787"/>
            <a:ext cx="9315450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56541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714" y="1346334"/>
            <a:ext cx="11806989" cy="1704470"/>
          </a:xfrm>
          <a:solidFill>
            <a:schemeClr val="bg1"/>
          </a:solidFill>
        </p:spPr>
        <p:txBody>
          <a:bodyPr>
            <a:normAutofit/>
          </a:bodyPr>
          <a:lstStyle/>
          <a:p>
            <a:pPr rtl="1"/>
            <a:r>
              <a:rPr lang="fa-IR" altLang="fa-IR" sz="2200" b="1" dirty="0">
                <a:solidFill>
                  <a:srgbClr val="C00000"/>
                </a:solidFill>
              </a:rPr>
              <a:t>نتیجه منفی</a:t>
            </a:r>
            <a:r>
              <a:rPr lang="fa-IR" altLang="fa-IR" sz="2200" dirty="0"/>
              <a:t>: ظاهر شدن یک خط قرمز یا صورتی روبروی علامت کنترل (</a:t>
            </a:r>
            <a:r>
              <a:rPr lang="en-US" altLang="fa-IR" sz="2200" dirty="0"/>
              <a:t>C</a:t>
            </a:r>
            <a:r>
              <a:rPr lang="fa-IR" altLang="fa-IR" sz="2200" dirty="0"/>
              <a:t>) بدون خط قرمز یا صورتی در روبروی علامت تست </a:t>
            </a:r>
            <a:r>
              <a:rPr lang="en-US" altLang="fa-IR" sz="2200" dirty="0"/>
              <a:t> (T)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016959" y="8477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j-ea"/>
                <a:cs typeface="B Nazanin" panose="00000400000000000000" pitchFamily="2" charset="-78"/>
              </a:defRPr>
            </a:lvl1pPr>
          </a:lstStyle>
          <a:p>
            <a:pPr rtl="1"/>
            <a:r>
              <a:rPr lang="fa-IR" altLang="fa-IR" sz="3200" dirty="0" err="1">
                <a:cs typeface="B Titr" panose="00000700000000000000" pitchFamily="2" charset="-78"/>
              </a:rPr>
              <a:t>تفسير</a:t>
            </a:r>
            <a:r>
              <a:rPr lang="fa-IR" altLang="fa-IR" sz="3200" dirty="0">
                <a:cs typeface="B Titr" panose="00000700000000000000" pitchFamily="2" charset="-78"/>
              </a:rPr>
              <a:t> </a:t>
            </a:r>
            <a:r>
              <a:rPr lang="fa-IR" altLang="fa-IR" sz="3200" dirty="0" err="1">
                <a:cs typeface="B Titr" panose="00000700000000000000" pitchFamily="2" charset="-78"/>
              </a:rPr>
              <a:t>نتايج</a:t>
            </a:r>
            <a:r>
              <a:rPr lang="fa-IR" altLang="fa-IR" sz="3200" dirty="0">
                <a:cs typeface="B Titr" panose="00000700000000000000" pitchFamily="2" charset="-78"/>
              </a:rPr>
              <a:t> آ</a:t>
            </a:r>
            <a:r>
              <a:rPr lang="fa-IR" altLang="fa-IR" sz="3000" dirty="0">
                <a:cs typeface="B Titr" panose="00000700000000000000" pitchFamily="2" charset="-78"/>
              </a:rPr>
              <a:t>زمایش آنتی ژن </a:t>
            </a:r>
            <a:r>
              <a:rPr lang="en-US" altLang="en-US" sz="3200" b="1" dirty="0">
                <a:cs typeface="B Titr" panose="00000700000000000000" pitchFamily="2" charset="-78"/>
              </a:rPr>
              <a:t>SARS CoV-2</a:t>
            </a:r>
            <a:r>
              <a:rPr lang="fa-IR" altLang="en-US" sz="3200" b="1" dirty="0">
                <a:cs typeface="B Titr" panose="00000700000000000000" pitchFamily="2" charset="-78"/>
              </a:rPr>
              <a:t> </a:t>
            </a:r>
            <a:r>
              <a:rPr lang="fa-IR" altLang="fa-IR" sz="2800" dirty="0">
                <a:cs typeface="B Titr" panose="00000700000000000000" pitchFamily="2" charset="-78"/>
              </a:rPr>
              <a:t>:</a:t>
            </a:r>
            <a:br>
              <a:rPr lang="fa-IR" altLang="fa-IR" sz="2800" dirty="0">
                <a:cs typeface="B Titr" panose="00000700000000000000" pitchFamily="2" charset="-78"/>
              </a:rPr>
            </a:br>
            <a:endParaRPr lang="en-US" altLang="fa-IR" sz="2800" dirty="0">
              <a:cs typeface="B Titr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6451" y="2036391"/>
            <a:ext cx="7734300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41220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533378" y="481263"/>
            <a:ext cx="9369084" cy="1143000"/>
          </a:xfrm>
        </p:spPr>
        <p:txBody>
          <a:bodyPr>
            <a:normAutofit/>
          </a:bodyPr>
          <a:lstStyle/>
          <a:p>
            <a:pPr rtl="1"/>
            <a:r>
              <a:rPr lang="fa-IR" altLang="en-US" sz="3000" dirty="0">
                <a:cs typeface="B Titr" panose="00000700000000000000" pitchFamily="2" charset="-78"/>
              </a:rPr>
              <a:t>آزمايش تشخیص سریع آنتی ژن  </a:t>
            </a:r>
            <a:r>
              <a:rPr lang="en-US" altLang="en-US" sz="3000" b="1" dirty="0">
                <a:cs typeface="B Titr" panose="00000700000000000000" pitchFamily="2" charset="-78"/>
              </a:rPr>
              <a:t>SARS CoV-2</a:t>
            </a:r>
            <a:r>
              <a:rPr lang="fa-IR" altLang="en-US" sz="3000" b="1" dirty="0">
                <a:cs typeface="B Titr" panose="00000700000000000000" pitchFamily="2" charset="-78"/>
              </a:rPr>
              <a:t> کجا </a:t>
            </a:r>
            <a:r>
              <a:rPr lang="fa-IR" altLang="en-US" sz="3000" b="1" u="sng" dirty="0">
                <a:solidFill>
                  <a:srgbClr val="C00000"/>
                </a:solidFill>
                <a:cs typeface="B Titr" panose="00000700000000000000" pitchFamily="2" charset="-78"/>
              </a:rPr>
              <a:t>کاربرد دارد </a:t>
            </a:r>
            <a:r>
              <a:rPr lang="fa-IR" altLang="en-US" sz="3000" b="1" dirty="0">
                <a:cs typeface="B Titr" panose="00000700000000000000" pitchFamily="2" charset="-78"/>
              </a:rPr>
              <a:t>:</a:t>
            </a:r>
            <a:br>
              <a:rPr lang="fa-IR" altLang="en-US" sz="3000" dirty="0">
                <a:cs typeface="B Titr" panose="00000700000000000000" pitchFamily="2" charset="-78"/>
              </a:rPr>
            </a:br>
            <a:endParaRPr lang="en-US" altLang="en-US" sz="3000" b="1" dirty="0">
              <a:cs typeface="B Titr" panose="00000700000000000000" pitchFamily="2" charset="-7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7800" y="1737360"/>
            <a:ext cx="11481516" cy="431376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sz="2400" dirty="0" err="1"/>
              <a:t>تشخيص</a:t>
            </a:r>
            <a:r>
              <a:rPr lang="fa-IR" sz="2400" dirty="0"/>
              <a:t> </a:t>
            </a:r>
            <a:r>
              <a:rPr lang="fa-IR" sz="2400" dirty="0" err="1"/>
              <a:t>سريع</a:t>
            </a:r>
            <a:r>
              <a:rPr lang="fa-IR" sz="2400" dirty="0"/>
              <a:t> در بيماران علامت دار مشکوک به ابتلا به کوويد-19</a:t>
            </a:r>
          </a:p>
          <a:p>
            <a:pPr>
              <a:lnSpc>
                <a:spcPct val="150000"/>
              </a:lnSpc>
            </a:pPr>
            <a:r>
              <a:rPr lang="fa-IR" sz="2400" dirty="0" err="1"/>
              <a:t>تشخيص</a:t>
            </a:r>
            <a:r>
              <a:rPr lang="fa-IR" sz="2400" dirty="0"/>
              <a:t> عفونت در افراد بی علامت که سابقه تماس با </a:t>
            </a:r>
            <a:r>
              <a:rPr lang="fa-IR" sz="2400" dirty="0" err="1"/>
              <a:t>بيمار</a:t>
            </a:r>
            <a:r>
              <a:rPr lang="fa-IR" sz="2400" dirty="0"/>
              <a:t> مبتلا به کوويد-19 را داشته </a:t>
            </a:r>
            <a:r>
              <a:rPr lang="fa-IR" sz="2400" dirty="0" err="1"/>
              <a:t>اند</a:t>
            </a:r>
            <a:r>
              <a:rPr lang="fa-IR" sz="2400" dirty="0"/>
              <a:t> </a:t>
            </a:r>
            <a:r>
              <a:rPr lang="en-US" sz="2400" dirty="0"/>
              <a:t>(Contact Tracing)</a:t>
            </a:r>
            <a:endParaRPr lang="fa-IR" sz="2400" dirty="0"/>
          </a:p>
          <a:p>
            <a:pPr>
              <a:lnSpc>
                <a:spcPct val="150000"/>
              </a:lnSpc>
            </a:pPr>
            <a:r>
              <a:rPr lang="fa-IR" sz="2400" dirty="0">
                <a:solidFill>
                  <a:schemeClr val="tx1"/>
                </a:solidFill>
              </a:rPr>
              <a:t>بررسی همه </a:t>
            </a:r>
            <a:r>
              <a:rPr lang="fa-IR" sz="2400" dirty="0" err="1">
                <a:solidFill>
                  <a:schemeClr val="tx1"/>
                </a:solidFill>
              </a:rPr>
              <a:t>گيری</a:t>
            </a:r>
            <a:r>
              <a:rPr lang="fa-IR" sz="2400" dirty="0">
                <a:solidFill>
                  <a:schemeClr val="tx1"/>
                </a:solidFill>
              </a:rPr>
              <a:t> مشکوک در اجتماعات کوچک (مثل خانه سالمندان، پادگان ، مدرسه، محل کار، ..)</a:t>
            </a:r>
          </a:p>
          <a:p>
            <a:pPr>
              <a:lnSpc>
                <a:spcPct val="150000"/>
              </a:lnSpc>
            </a:pPr>
            <a:r>
              <a:rPr lang="fa-IR" sz="2400" dirty="0">
                <a:solidFill>
                  <a:schemeClr val="tx1"/>
                </a:solidFill>
              </a:rPr>
              <a:t>.......</a:t>
            </a:r>
          </a:p>
        </p:txBody>
      </p:sp>
    </p:spTree>
    <p:extLst>
      <p:ext uri="{BB962C8B-B14F-4D97-AF65-F5344CB8AC3E}">
        <p14:creationId xmlns:p14="http://schemas.microsoft.com/office/powerpoint/2010/main" val="1075065825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714" y="1346334"/>
            <a:ext cx="11806989" cy="1041266"/>
          </a:xfrm>
          <a:solidFill>
            <a:schemeClr val="bg1"/>
          </a:solidFill>
        </p:spPr>
        <p:txBody>
          <a:bodyPr>
            <a:normAutofit/>
          </a:bodyPr>
          <a:lstStyle/>
          <a:p>
            <a:pPr rtl="1"/>
            <a:r>
              <a:rPr lang="fa-IR" altLang="fa-IR" sz="2200" b="1" dirty="0">
                <a:solidFill>
                  <a:srgbClr val="C00000"/>
                </a:solidFill>
              </a:rPr>
              <a:t>نتیجه </a:t>
            </a:r>
            <a:r>
              <a:rPr lang="fa-IR" altLang="fa-IR" sz="2200" b="1" dirty="0" err="1">
                <a:solidFill>
                  <a:srgbClr val="C00000"/>
                </a:solidFill>
              </a:rPr>
              <a:t>نامعتبر</a:t>
            </a:r>
            <a:r>
              <a:rPr lang="fa-IR" altLang="fa-IR" sz="2200" dirty="0"/>
              <a:t>: عدم وجود خط قرمز یا صورتی روبروی علامت کنترل (</a:t>
            </a:r>
            <a:r>
              <a:rPr lang="en-US" altLang="fa-IR" sz="2200" dirty="0"/>
              <a:t>C</a:t>
            </a:r>
            <a:r>
              <a:rPr lang="fa-IR" altLang="fa-IR" sz="2200" dirty="0"/>
              <a:t>). حتی اگر خط قرمز یا صورتی در روبروی  علامت تست</a:t>
            </a:r>
            <a:r>
              <a:rPr lang="en-US" altLang="fa-IR" sz="2200" dirty="0"/>
              <a:t> (T)</a:t>
            </a:r>
            <a:r>
              <a:rPr lang="fa-IR" altLang="fa-IR" sz="2200" dirty="0"/>
              <a:t> ظاهر شده باشد. در این صورت تست باید تکرار شود</a:t>
            </a:r>
            <a:endParaRPr lang="en-US" sz="22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828801" y="763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j-ea"/>
                <a:cs typeface="B Nazanin" panose="00000400000000000000" pitchFamily="2" charset="-78"/>
              </a:defRPr>
            </a:lvl1pPr>
          </a:lstStyle>
          <a:p>
            <a:pPr rtl="1"/>
            <a:r>
              <a:rPr lang="fa-IR" altLang="fa-IR" sz="3200" dirty="0">
                <a:cs typeface="B Titr" panose="00000700000000000000" pitchFamily="2" charset="-78"/>
              </a:rPr>
              <a:t>تفسير نتايج آ</a:t>
            </a:r>
            <a:r>
              <a:rPr lang="fa-IR" altLang="fa-IR" sz="3000" dirty="0">
                <a:cs typeface="B Titr" panose="00000700000000000000" pitchFamily="2" charset="-78"/>
              </a:rPr>
              <a:t>زمایش آنتی ژن </a:t>
            </a:r>
            <a:r>
              <a:rPr lang="en-US" altLang="en-US" sz="3200" b="1" dirty="0">
                <a:cs typeface="B Titr" panose="00000700000000000000" pitchFamily="2" charset="-78"/>
              </a:rPr>
              <a:t>SARS CoV-2</a:t>
            </a:r>
            <a:r>
              <a:rPr lang="fa-IR" altLang="en-US" sz="3200" b="1" dirty="0">
                <a:cs typeface="B Titr" panose="00000700000000000000" pitchFamily="2" charset="-78"/>
              </a:rPr>
              <a:t> </a:t>
            </a:r>
            <a:r>
              <a:rPr lang="fa-IR" altLang="fa-IR" sz="2800" dirty="0">
                <a:cs typeface="B Titr" panose="00000700000000000000" pitchFamily="2" charset="-78"/>
              </a:rPr>
              <a:t>:</a:t>
            </a:r>
            <a:br>
              <a:rPr lang="fa-IR" altLang="fa-IR" sz="2800" dirty="0">
                <a:cs typeface="B Titr" panose="00000700000000000000" pitchFamily="2" charset="-78"/>
              </a:rPr>
            </a:br>
            <a:endParaRPr lang="en-US" altLang="fa-IR" sz="2800" dirty="0">
              <a:cs typeface="B Titr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0013" y="2298700"/>
            <a:ext cx="8867775" cy="399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027111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584917" y="307838"/>
            <a:ext cx="1160708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j-ea"/>
                <a:cs typeface="B Nazanin" panose="00000400000000000000" pitchFamily="2" charset="-78"/>
              </a:defRPr>
            </a:lvl1pPr>
          </a:lstStyle>
          <a:p>
            <a:pPr rtl="1"/>
            <a:r>
              <a:rPr lang="fa-IR" sz="2700" dirty="0">
                <a:cs typeface="B Titr" panose="00000700000000000000" pitchFamily="2" charset="-78"/>
              </a:rPr>
              <a:t>در صورت بروز هر گونه مشکل در انجام </a:t>
            </a:r>
            <a:r>
              <a:rPr lang="fa-IR" altLang="fa-IR" sz="2700" dirty="0">
                <a:cs typeface="B Titr" panose="00000700000000000000" pitchFamily="2" charset="-78"/>
              </a:rPr>
              <a:t>آزمایش </a:t>
            </a:r>
            <a:r>
              <a:rPr lang="fa-IR" altLang="fa-IR" sz="2700" dirty="0" err="1">
                <a:cs typeface="B Titr" panose="00000700000000000000" pitchFamily="2" charset="-78"/>
              </a:rPr>
              <a:t>تشخيص</a:t>
            </a:r>
            <a:r>
              <a:rPr lang="fa-IR" altLang="fa-IR" sz="2700" dirty="0">
                <a:cs typeface="B Titr" panose="00000700000000000000" pitchFamily="2" charset="-78"/>
              </a:rPr>
              <a:t> </a:t>
            </a:r>
            <a:r>
              <a:rPr lang="fa-IR" altLang="fa-IR" sz="2700" dirty="0" err="1">
                <a:cs typeface="B Titr" panose="00000700000000000000" pitchFamily="2" charset="-78"/>
              </a:rPr>
              <a:t>سريع</a:t>
            </a:r>
            <a:r>
              <a:rPr lang="fa-IR" altLang="fa-IR" sz="2700" dirty="0">
                <a:cs typeface="B Titr" panose="00000700000000000000" pitchFamily="2" charset="-78"/>
              </a:rPr>
              <a:t> آنتی ژن </a:t>
            </a:r>
            <a:r>
              <a:rPr lang="en-US" altLang="en-US" sz="2700" b="1" dirty="0">
                <a:cs typeface="B Titr" panose="00000700000000000000" pitchFamily="2" charset="-78"/>
              </a:rPr>
              <a:t>SARS CoV-2</a:t>
            </a:r>
            <a:r>
              <a:rPr lang="fa-IR" altLang="en-US" sz="2700" b="1" dirty="0">
                <a:cs typeface="B Titr" panose="00000700000000000000" pitchFamily="2" charset="-78"/>
              </a:rPr>
              <a:t> </a:t>
            </a:r>
            <a:r>
              <a:rPr lang="fa-IR" altLang="fa-IR" sz="2700" dirty="0">
                <a:cs typeface="B Titr" panose="00000700000000000000" pitchFamily="2" charset="-78"/>
              </a:rPr>
              <a:t>:</a:t>
            </a:r>
            <a:br>
              <a:rPr lang="fa-IR" altLang="fa-IR" sz="2700" dirty="0">
                <a:cs typeface="B Titr" panose="00000700000000000000" pitchFamily="2" charset="-78"/>
              </a:rPr>
            </a:br>
            <a:endParaRPr lang="en-US" altLang="fa-IR" sz="2700" dirty="0">
              <a:cs typeface="B Titr" panose="00000700000000000000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sz="2200" b="1" dirty="0"/>
              <a:t>تکرار </a:t>
            </a:r>
            <a:r>
              <a:rPr lang="fa-IR" sz="2200" b="1" dirty="0" err="1"/>
              <a:t>آزمايش</a:t>
            </a:r>
            <a:r>
              <a:rPr lang="fa-IR" sz="2200" b="1" dirty="0"/>
              <a:t> توسط همان کاربر</a:t>
            </a:r>
          </a:p>
          <a:p>
            <a:pPr>
              <a:lnSpc>
                <a:spcPct val="150000"/>
              </a:lnSpc>
            </a:pPr>
            <a:r>
              <a:rPr lang="fa-IR" sz="2200" b="1" dirty="0"/>
              <a:t>تکرار </a:t>
            </a:r>
            <a:r>
              <a:rPr lang="fa-IR" sz="2200" b="1" dirty="0" err="1"/>
              <a:t>آزمايش</a:t>
            </a:r>
            <a:r>
              <a:rPr lang="fa-IR" sz="2200" b="1" dirty="0"/>
              <a:t> توسط کاربر </a:t>
            </a:r>
            <a:r>
              <a:rPr lang="fa-IR" sz="2200" b="1" dirty="0" err="1"/>
              <a:t>ديگر</a:t>
            </a:r>
            <a:endParaRPr lang="fa-IR" sz="2200" b="1" dirty="0"/>
          </a:p>
          <a:p>
            <a:pPr>
              <a:lnSpc>
                <a:spcPct val="150000"/>
              </a:lnSpc>
            </a:pPr>
            <a:r>
              <a:rPr lang="fa-IR" sz="2200" b="1" dirty="0"/>
              <a:t>تکرار </a:t>
            </a:r>
            <a:r>
              <a:rPr lang="fa-IR" sz="2200" b="1" dirty="0" err="1"/>
              <a:t>آزمايش</a:t>
            </a:r>
            <a:r>
              <a:rPr lang="fa-IR" sz="2200" b="1" dirty="0"/>
              <a:t> به روش </a:t>
            </a:r>
            <a:r>
              <a:rPr lang="fa-IR" sz="2200" b="1" dirty="0" err="1"/>
              <a:t>تشخيص</a:t>
            </a:r>
            <a:r>
              <a:rPr lang="fa-IR" sz="2200" b="1" dirty="0"/>
              <a:t> </a:t>
            </a:r>
            <a:r>
              <a:rPr lang="fa-IR" sz="2200" b="1" dirty="0" err="1"/>
              <a:t>مولکولی</a:t>
            </a:r>
            <a:endParaRPr lang="fa-IR" sz="2200" b="1" dirty="0"/>
          </a:p>
        </p:txBody>
      </p:sp>
    </p:spTree>
    <p:extLst>
      <p:ext uri="{BB962C8B-B14F-4D97-AF65-F5344CB8AC3E}">
        <p14:creationId xmlns:p14="http://schemas.microsoft.com/office/powerpoint/2010/main" val="1474763001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267098" y="203334"/>
            <a:ext cx="988858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j-ea"/>
                <a:cs typeface="B Nazanin" panose="00000400000000000000" pitchFamily="2" charset="-78"/>
              </a:defRPr>
            </a:lvl1pPr>
          </a:lstStyle>
          <a:p>
            <a:pPr rtl="1"/>
            <a:r>
              <a:rPr lang="fa-IR" altLang="fa-IR" sz="3200" dirty="0" err="1">
                <a:cs typeface="B Titr" panose="00000700000000000000" pitchFamily="2" charset="-78"/>
              </a:rPr>
              <a:t>اطمينان</a:t>
            </a:r>
            <a:r>
              <a:rPr lang="fa-IR" altLang="fa-IR" sz="3200" dirty="0">
                <a:cs typeface="B Titr" panose="00000700000000000000" pitchFamily="2" charset="-78"/>
              </a:rPr>
              <a:t> از اعتبار </a:t>
            </a:r>
            <a:r>
              <a:rPr lang="fa-IR" altLang="fa-IR" sz="3200" dirty="0" err="1">
                <a:cs typeface="B Titr" panose="00000700000000000000" pitchFamily="2" charset="-78"/>
              </a:rPr>
              <a:t>نتايج</a:t>
            </a:r>
            <a:r>
              <a:rPr lang="fa-IR" altLang="fa-IR" sz="3200" dirty="0">
                <a:cs typeface="B Titr" panose="00000700000000000000" pitchFamily="2" charset="-78"/>
              </a:rPr>
              <a:t> آ</a:t>
            </a:r>
            <a:r>
              <a:rPr lang="fa-IR" altLang="fa-IR" sz="3000" dirty="0">
                <a:cs typeface="B Titr" panose="00000700000000000000" pitchFamily="2" charset="-78"/>
              </a:rPr>
              <a:t>زمایش </a:t>
            </a:r>
            <a:r>
              <a:rPr lang="fa-IR" altLang="fa-IR" sz="3000" dirty="0" err="1">
                <a:cs typeface="B Titr" panose="00000700000000000000" pitchFamily="2" charset="-78"/>
              </a:rPr>
              <a:t>سريع</a:t>
            </a:r>
            <a:r>
              <a:rPr lang="fa-IR" altLang="fa-IR" sz="3000" dirty="0">
                <a:cs typeface="B Titr" panose="00000700000000000000" pitchFamily="2" charset="-78"/>
              </a:rPr>
              <a:t> </a:t>
            </a:r>
            <a:r>
              <a:rPr lang="fa-IR" altLang="fa-IR" sz="3000" dirty="0" err="1">
                <a:cs typeface="B Titr" panose="00000700000000000000" pitchFamily="2" charset="-78"/>
              </a:rPr>
              <a:t>تشخيص</a:t>
            </a:r>
            <a:r>
              <a:rPr lang="fa-IR" altLang="fa-IR" sz="3000" dirty="0">
                <a:cs typeface="B Titr" panose="00000700000000000000" pitchFamily="2" charset="-78"/>
              </a:rPr>
              <a:t> آنتی ژن </a:t>
            </a:r>
            <a:r>
              <a:rPr lang="en-US" altLang="en-US" sz="3200" b="1" dirty="0">
                <a:cs typeface="B Titr" panose="00000700000000000000" pitchFamily="2" charset="-78"/>
              </a:rPr>
              <a:t>SARS CoV-2</a:t>
            </a:r>
            <a:r>
              <a:rPr lang="fa-IR" altLang="en-US" sz="3200" b="1" dirty="0">
                <a:cs typeface="B Titr" panose="00000700000000000000" pitchFamily="2" charset="-78"/>
              </a:rPr>
              <a:t> </a:t>
            </a:r>
            <a:r>
              <a:rPr lang="fa-IR" altLang="fa-IR" sz="2800" dirty="0">
                <a:cs typeface="B Titr" panose="00000700000000000000" pitchFamily="2" charset="-78"/>
              </a:rPr>
              <a:t>:</a:t>
            </a:r>
            <a:br>
              <a:rPr lang="fa-IR" altLang="fa-IR" sz="2800" dirty="0">
                <a:cs typeface="B Titr" panose="00000700000000000000" pitchFamily="2" charset="-78"/>
              </a:rPr>
            </a:br>
            <a:endParaRPr lang="en-US" altLang="fa-IR" sz="2800" dirty="0">
              <a:cs typeface="B Titr" panose="00000700000000000000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8823" y="1737360"/>
            <a:ext cx="11495313" cy="4313766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fa-IR" sz="2200" b="1" dirty="0"/>
              <a:t>استفاده از </a:t>
            </a:r>
            <a:r>
              <a:rPr lang="fa-IR" sz="2200" b="1" dirty="0" err="1"/>
              <a:t>کيت</a:t>
            </a:r>
            <a:r>
              <a:rPr lang="fa-IR" sz="2200" b="1" dirty="0"/>
              <a:t> با </a:t>
            </a:r>
            <a:r>
              <a:rPr lang="fa-IR" sz="2200" b="1" dirty="0" err="1"/>
              <a:t>کيفيت</a:t>
            </a:r>
            <a:endParaRPr lang="fa-IR" sz="2200" b="1" dirty="0"/>
          </a:p>
          <a:p>
            <a:pPr>
              <a:lnSpc>
                <a:spcPct val="150000"/>
              </a:lnSpc>
            </a:pPr>
            <a:r>
              <a:rPr lang="fa-IR" sz="2200" b="1" dirty="0"/>
              <a:t>نگهداری </a:t>
            </a:r>
            <a:r>
              <a:rPr lang="fa-IR" sz="2200" b="1" dirty="0" err="1"/>
              <a:t>کيت</a:t>
            </a:r>
            <a:r>
              <a:rPr lang="fa-IR" sz="2200" b="1" dirty="0"/>
              <a:t> ها در </a:t>
            </a:r>
            <a:r>
              <a:rPr lang="fa-IR" sz="2200" b="1" dirty="0" err="1"/>
              <a:t>شرايط</a:t>
            </a:r>
            <a:r>
              <a:rPr lang="fa-IR" sz="2200" b="1" dirty="0"/>
              <a:t> </a:t>
            </a:r>
            <a:r>
              <a:rPr lang="fa-IR" sz="2200" b="1" dirty="0" err="1"/>
              <a:t>صحيح</a:t>
            </a:r>
            <a:r>
              <a:rPr lang="fa-IR" sz="2200" b="1" dirty="0"/>
              <a:t> مطابق با </a:t>
            </a:r>
            <a:r>
              <a:rPr lang="fa-IR" sz="2200" b="1" dirty="0" err="1"/>
              <a:t>توصيه</a:t>
            </a:r>
            <a:r>
              <a:rPr lang="fa-IR" sz="2200" b="1" dirty="0"/>
              <a:t> سازنده </a:t>
            </a:r>
            <a:r>
              <a:rPr lang="fa-IR" sz="2200" b="1" dirty="0" err="1"/>
              <a:t>کيت</a:t>
            </a:r>
            <a:endParaRPr lang="fa-IR" sz="2200" b="1" dirty="0"/>
          </a:p>
          <a:p>
            <a:pPr>
              <a:lnSpc>
                <a:spcPct val="150000"/>
              </a:lnSpc>
            </a:pPr>
            <a:r>
              <a:rPr lang="fa-IR" sz="2200" b="1" dirty="0"/>
              <a:t>نمونه برداری </a:t>
            </a:r>
            <a:r>
              <a:rPr lang="fa-IR" sz="2200" b="1" dirty="0" err="1"/>
              <a:t>صحيح</a:t>
            </a:r>
            <a:r>
              <a:rPr lang="fa-IR" sz="2200" b="1" dirty="0"/>
              <a:t>، انجام و </a:t>
            </a:r>
            <a:r>
              <a:rPr lang="fa-IR" sz="2200" b="1" dirty="0" err="1"/>
              <a:t>تفسير</a:t>
            </a:r>
            <a:r>
              <a:rPr lang="fa-IR" sz="2200" b="1" dirty="0"/>
              <a:t> </a:t>
            </a:r>
            <a:r>
              <a:rPr lang="fa-IR" sz="2200" b="1" dirty="0" err="1"/>
              <a:t>آزمايش</a:t>
            </a:r>
            <a:r>
              <a:rPr lang="fa-IR" sz="2200" b="1" dirty="0"/>
              <a:t> توسط کاربران آموزش </a:t>
            </a:r>
            <a:r>
              <a:rPr lang="fa-IR" sz="2200" b="1" dirty="0" err="1"/>
              <a:t>ديده</a:t>
            </a:r>
            <a:r>
              <a:rPr lang="fa-IR" sz="2200" b="1" dirty="0"/>
              <a:t> و با </a:t>
            </a:r>
            <a:r>
              <a:rPr lang="fa-IR" sz="2200" b="1" dirty="0" err="1"/>
              <a:t>صلاحيت</a:t>
            </a:r>
            <a:r>
              <a:rPr lang="fa-IR" sz="2200" b="1" dirty="0"/>
              <a:t> </a:t>
            </a:r>
            <a:r>
              <a:rPr lang="fa-IR" sz="2200" b="1" dirty="0" err="1"/>
              <a:t>دقيقا</a:t>
            </a:r>
            <a:r>
              <a:rPr lang="fa-IR" sz="2200" b="1" dirty="0"/>
              <a:t> مطابق با </a:t>
            </a:r>
            <a:r>
              <a:rPr lang="fa-IR" sz="2200" b="1" dirty="0" err="1"/>
              <a:t>توصيه</a:t>
            </a:r>
            <a:r>
              <a:rPr lang="fa-IR" sz="2200" b="1" dirty="0"/>
              <a:t> سازنده</a:t>
            </a:r>
          </a:p>
          <a:p>
            <a:pPr>
              <a:lnSpc>
                <a:spcPct val="150000"/>
              </a:lnSpc>
            </a:pPr>
            <a:r>
              <a:rPr lang="fa-IR" sz="2200" b="1" dirty="0" err="1"/>
              <a:t>آزمايش</a:t>
            </a:r>
            <a:r>
              <a:rPr lang="fa-IR" sz="2200" b="1" dirty="0"/>
              <a:t> روی نمونه های کنترلی شناخته شده مثبت و منفی</a:t>
            </a:r>
          </a:p>
          <a:p>
            <a:pPr>
              <a:lnSpc>
                <a:spcPct val="150000"/>
              </a:lnSpc>
            </a:pPr>
            <a:r>
              <a:rPr lang="fa-IR" sz="2200" b="1" dirty="0"/>
              <a:t>انجام همزمان </a:t>
            </a:r>
            <a:r>
              <a:rPr lang="fa-IR" sz="2200" b="1" dirty="0" err="1"/>
              <a:t>آزمايش</a:t>
            </a:r>
            <a:r>
              <a:rPr lang="fa-IR" sz="2200" b="1" dirty="0"/>
              <a:t> </a:t>
            </a:r>
            <a:r>
              <a:rPr lang="fa-IR" sz="2200" b="1" dirty="0" err="1"/>
              <a:t>تشخيص</a:t>
            </a:r>
            <a:r>
              <a:rPr lang="fa-IR" sz="2200" b="1" dirty="0"/>
              <a:t> </a:t>
            </a:r>
            <a:r>
              <a:rPr lang="fa-IR" sz="2200" b="1" dirty="0" err="1"/>
              <a:t>سريع</a:t>
            </a:r>
            <a:r>
              <a:rPr lang="fa-IR" sz="2200" b="1" dirty="0"/>
              <a:t> آنتی ژن و </a:t>
            </a:r>
            <a:r>
              <a:rPr lang="fa-IR" sz="2200" b="1" dirty="0" err="1"/>
              <a:t>آزمايش</a:t>
            </a:r>
            <a:r>
              <a:rPr lang="fa-IR" sz="2200" b="1" dirty="0"/>
              <a:t> </a:t>
            </a:r>
            <a:r>
              <a:rPr lang="fa-IR" sz="2200" b="1" dirty="0" err="1"/>
              <a:t>تشخيص</a:t>
            </a:r>
            <a:r>
              <a:rPr lang="fa-IR" sz="2200" b="1" dirty="0"/>
              <a:t> </a:t>
            </a:r>
            <a:r>
              <a:rPr lang="fa-IR" sz="2200" b="1" dirty="0" err="1"/>
              <a:t>مولکولی</a:t>
            </a:r>
            <a:r>
              <a:rPr lang="fa-IR" sz="2200" b="1" dirty="0"/>
              <a:t> روی نمونه های </a:t>
            </a:r>
            <a:r>
              <a:rPr lang="fa-IR" sz="2200" b="1" dirty="0" err="1"/>
              <a:t>يکسان</a:t>
            </a:r>
            <a:r>
              <a:rPr lang="fa-IR" sz="2200" b="1" dirty="0"/>
              <a:t>، و </a:t>
            </a:r>
            <a:r>
              <a:rPr lang="fa-IR" sz="2200" b="1" dirty="0" err="1"/>
              <a:t>مقايسه</a:t>
            </a:r>
            <a:r>
              <a:rPr lang="fa-IR" sz="2200" b="1" dirty="0"/>
              <a:t> همخوانی </a:t>
            </a:r>
            <a:r>
              <a:rPr lang="fa-IR" sz="2200" b="1" dirty="0" err="1"/>
              <a:t>نتايج</a:t>
            </a:r>
            <a:endParaRPr lang="fa-IR" sz="2200" b="1" dirty="0"/>
          </a:p>
          <a:p>
            <a:pPr>
              <a:lnSpc>
                <a:spcPct val="150000"/>
              </a:lnSpc>
            </a:pPr>
            <a:r>
              <a:rPr lang="fa-IR" sz="2200" b="1" dirty="0"/>
              <a:t>شرکت در برنامه مهارت </a:t>
            </a:r>
            <a:r>
              <a:rPr lang="fa-IR" sz="2200" b="1" dirty="0" err="1"/>
              <a:t>آزمايی</a:t>
            </a:r>
            <a:endParaRPr lang="fa-IR" sz="2200" b="1" dirty="0"/>
          </a:p>
        </p:txBody>
      </p:sp>
    </p:spTree>
    <p:extLst>
      <p:ext uri="{BB962C8B-B14F-4D97-AF65-F5344CB8AC3E}">
        <p14:creationId xmlns:p14="http://schemas.microsoft.com/office/powerpoint/2010/main" val="2404815058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83CA1-233E-8D49-BDD4-DEF8A2E61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07" y="0"/>
            <a:ext cx="10515600" cy="942814"/>
          </a:xfrm>
        </p:spPr>
        <p:txBody>
          <a:bodyPr/>
          <a:lstStyle/>
          <a:p>
            <a:pPr algn="ctr"/>
            <a:r>
              <a:rPr lang="fa-IR" dirty="0">
                <a:solidFill>
                  <a:srgbClr val="C00000"/>
                </a:solidFill>
                <a:cs typeface="B Nazanin" panose="00000400000000000000" pitchFamily="2" charset="-78"/>
              </a:rPr>
              <a:t>چه موقع خطا  اتفاق می افتد</a:t>
            </a:r>
            <a:endParaRPr lang="en-US" dirty="0">
              <a:solidFill>
                <a:srgbClr val="C00000"/>
              </a:solidFill>
              <a:cs typeface="B Nazanin" panose="00000400000000000000" pitchFamily="2" charset="-7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FAE5F5-7331-9C4C-BA54-BE91D7A85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pPr/>
              <a:t>33</a:t>
            </a:fld>
            <a:endParaRPr lang="en-GB" sz="1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F2DC24-D715-8848-8EF9-F697A709CF35}"/>
              </a:ext>
            </a:extLst>
          </p:cNvPr>
          <p:cNvSpPr txBox="1"/>
          <p:nvPr/>
        </p:nvSpPr>
        <p:spPr>
          <a:xfrm>
            <a:off x="863677" y="5732910"/>
            <a:ext cx="11052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b="1" dirty="0">
                <a:cs typeface="B Nazanin" panose="00000400000000000000" pitchFamily="2" charset="-78"/>
              </a:rPr>
              <a:t>در همه مراحل قبل، </a:t>
            </a:r>
            <a:r>
              <a:rPr lang="fa-IR" sz="2400" b="1" dirty="0" err="1">
                <a:cs typeface="B Nazanin" panose="00000400000000000000" pitchFamily="2" charset="-78"/>
              </a:rPr>
              <a:t>حين</a:t>
            </a:r>
            <a:r>
              <a:rPr lang="fa-IR" sz="2400" b="1" dirty="0">
                <a:cs typeface="B Nazanin" panose="00000400000000000000" pitchFamily="2" charset="-78"/>
              </a:rPr>
              <a:t> و </a:t>
            </a:r>
            <a:r>
              <a:rPr lang="fa-IR" sz="2400" b="1" dirty="0" err="1">
                <a:cs typeface="B Nazanin" panose="00000400000000000000" pitchFamily="2" charset="-78"/>
              </a:rPr>
              <a:t>بهد</a:t>
            </a:r>
            <a:r>
              <a:rPr lang="fa-IR" sz="2400" b="1" dirty="0">
                <a:cs typeface="B Nazanin" panose="00000400000000000000" pitchFamily="2" charset="-78"/>
              </a:rPr>
              <a:t> از انجام </a:t>
            </a:r>
            <a:r>
              <a:rPr lang="fa-IR" sz="2400" b="1" dirty="0" err="1">
                <a:cs typeface="B Nazanin" panose="00000400000000000000" pitchFamily="2" charset="-78"/>
              </a:rPr>
              <a:t>آزمايش</a:t>
            </a:r>
            <a:r>
              <a:rPr lang="fa-IR" sz="2400" b="1" dirty="0">
                <a:cs typeface="B Nazanin" panose="00000400000000000000" pitchFamily="2" charset="-78"/>
              </a:rPr>
              <a:t> </a:t>
            </a:r>
            <a:r>
              <a:rPr lang="fa-IR" sz="2400" b="1" dirty="0" err="1">
                <a:cs typeface="B Nazanin" panose="00000400000000000000" pitchFamily="2" charset="-78"/>
              </a:rPr>
              <a:t>ممکنست</a:t>
            </a:r>
            <a:r>
              <a:rPr lang="fa-IR" sz="2400" b="1" dirty="0">
                <a:cs typeface="B Nazanin" panose="00000400000000000000" pitchFamily="2" charset="-78"/>
              </a:rPr>
              <a:t> خطا اتفاق </a:t>
            </a:r>
            <a:r>
              <a:rPr lang="fa-IR" sz="2400" b="1" dirty="0" err="1">
                <a:cs typeface="B Nazanin" panose="00000400000000000000" pitchFamily="2" charset="-78"/>
              </a:rPr>
              <a:t>بيفتد</a:t>
            </a:r>
            <a:endParaRPr lang="en-US" sz="2400" b="1" dirty="0"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5505" y="3318098"/>
            <a:ext cx="1116512" cy="1528487"/>
          </a:xfrm>
          <a:prstGeom prst="rect">
            <a:avLst/>
          </a:prstGeom>
        </p:spPr>
      </p:pic>
      <p:pic>
        <p:nvPicPr>
          <p:cNvPr id="8" name="Picture 7" descr="A picture containing room, drawing&#10;&#10;Description automatically generated">
            <a:extLst>
              <a:ext uri="{FF2B5EF4-FFF2-40B4-BE49-F238E27FC236}">
                <a16:creationId xmlns:a16="http://schemas.microsoft.com/office/drawing/2014/main" id="{D97B84F7-B2ED-DA48-8845-2AA6370458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82" t="14816" r="19761" b="15339"/>
          <a:stretch/>
        </p:blipFill>
        <p:spPr>
          <a:xfrm>
            <a:off x="1560502" y="2896605"/>
            <a:ext cx="4829411" cy="2544866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1508589"/>
              </p:ext>
            </p:extLst>
          </p:nvPr>
        </p:nvGraphicFramePr>
        <p:xfrm>
          <a:off x="441307" y="-572082"/>
          <a:ext cx="1091249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3" name="Picture 12" descr="Text, whiteboard&#10;&#10;Description automatically generated">
            <a:extLst>
              <a:ext uri="{FF2B5EF4-FFF2-40B4-BE49-F238E27FC236}">
                <a16:creationId xmlns:a16="http://schemas.microsoft.com/office/drawing/2014/main" id="{FFC70F78-64E0-FE44-8E2F-FB45D5FA4D4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305" t="7072" r="24869" b="8522"/>
          <a:stretch/>
        </p:blipFill>
        <p:spPr>
          <a:xfrm>
            <a:off x="9588894" y="3546156"/>
            <a:ext cx="1764905" cy="118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842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127292" y="1930400"/>
            <a:ext cx="9632617" cy="3505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altLang="fa-IR" sz="2200" b="1" dirty="0"/>
              <a:t> ثبت نتايج آزمايش به طور </a:t>
            </a:r>
            <a:r>
              <a:rPr lang="fa-IR" altLang="fa-IR" sz="2200" b="1" dirty="0" err="1"/>
              <a:t>کيفی</a:t>
            </a:r>
            <a:r>
              <a:rPr lang="fa-IR" altLang="fa-IR" sz="2200" b="1" dirty="0"/>
              <a:t> </a:t>
            </a:r>
            <a:r>
              <a:rPr lang="fa-IR" altLang="fa-IR" sz="2200" b="1" dirty="0">
                <a:solidFill>
                  <a:srgbClr val="C00000"/>
                </a:solidFill>
              </a:rPr>
              <a:t>« مثبت » يا « منفی» </a:t>
            </a:r>
            <a:r>
              <a:rPr lang="fa-IR" altLang="fa-IR" sz="2200" b="1" dirty="0"/>
              <a:t>در سامانه ای که از طرف دانشگاه متبوع يا وزارت بهداشت؛ درمان و آموزش پزشکی تعيين شده است، انجام می شود</a:t>
            </a:r>
          </a:p>
          <a:p>
            <a:pPr>
              <a:lnSpc>
                <a:spcPct val="150000"/>
              </a:lnSpc>
            </a:pPr>
            <a:endParaRPr lang="fa-IR" altLang="fa-IR" sz="2200" b="1" dirty="0"/>
          </a:p>
          <a:p>
            <a:pPr>
              <a:lnSpc>
                <a:spcPct val="150000"/>
              </a:lnSpc>
            </a:pPr>
            <a:r>
              <a:rPr lang="fa-IR" altLang="fa-IR" sz="2200" b="1" dirty="0"/>
              <a:t>در گزارش </a:t>
            </a:r>
            <a:r>
              <a:rPr lang="fa-IR" altLang="fa-IR" sz="2200" b="1" dirty="0" err="1"/>
              <a:t>نتايج</a:t>
            </a:r>
            <a:r>
              <a:rPr lang="fa-IR" altLang="fa-IR" sz="2200" b="1" dirty="0"/>
              <a:t> </a:t>
            </a:r>
            <a:r>
              <a:rPr lang="fa-IR" altLang="fa-IR" sz="2200" b="1" dirty="0" err="1"/>
              <a:t>بايد</a:t>
            </a:r>
            <a:r>
              <a:rPr lang="fa-IR" altLang="fa-IR" sz="2200" b="1" dirty="0"/>
              <a:t> کليه اطلاعات لازم مطابق با </a:t>
            </a:r>
            <a:r>
              <a:rPr lang="fa-IR" altLang="fa-IR" sz="2200" b="1" dirty="0" err="1"/>
              <a:t>آخرين</a:t>
            </a:r>
            <a:r>
              <a:rPr lang="fa-IR" altLang="fa-IR" sz="2200" b="1" dirty="0"/>
              <a:t> دستورالعمل وزارت متبوع ثبت شود</a:t>
            </a:r>
            <a:endParaRPr lang="en-US" altLang="fa-IR" sz="22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949116" y="37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B Nazanin" panose="00000400000000000000" pitchFamily="2" charset="-7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rtl="1" eaLnBrk="1" hangingPunct="1"/>
            <a:endParaRPr lang="fa-IR" altLang="fa-IR" sz="3200" dirty="0">
              <a:cs typeface="B Titr" panose="00000700000000000000" pitchFamily="2" charset="-78"/>
            </a:endParaRPr>
          </a:p>
          <a:p>
            <a:pPr rtl="1" eaLnBrk="1" hangingPunct="1"/>
            <a:r>
              <a:rPr lang="fa-IR" altLang="fa-IR" sz="3200" dirty="0">
                <a:cs typeface="B Titr" panose="00000700000000000000" pitchFamily="2" charset="-78"/>
              </a:rPr>
              <a:t>گزارش </a:t>
            </a:r>
            <a:r>
              <a:rPr lang="fa-IR" altLang="fa-IR" sz="3200" dirty="0" err="1">
                <a:cs typeface="B Titr" panose="00000700000000000000" pitchFamily="2" charset="-78"/>
              </a:rPr>
              <a:t>نتايج</a:t>
            </a:r>
            <a:r>
              <a:rPr lang="fa-IR" altLang="fa-IR" sz="3200" dirty="0">
                <a:cs typeface="B Titr" panose="00000700000000000000" pitchFamily="2" charset="-78"/>
              </a:rPr>
              <a:t> آزمایش </a:t>
            </a:r>
            <a:r>
              <a:rPr lang="fa-IR" altLang="fa-IR" sz="3200" dirty="0" err="1">
                <a:cs typeface="B Titr" panose="00000700000000000000" pitchFamily="2" charset="-78"/>
              </a:rPr>
              <a:t>تشخيص</a:t>
            </a:r>
            <a:r>
              <a:rPr lang="fa-IR" altLang="fa-IR" sz="3200" dirty="0">
                <a:cs typeface="B Titr" panose="00000700000000000000" pitchFamily="2" charset="-78"/>
              </a:rPr>
              <a:t> آنتی ژن </a:t>
            </a:r>
            <a:r>
              <a:rPr lang="en-US" altLang="en-US" sz="3400" b="1" dirty="0">
                <a:solidFill>
                  <a:srgbClr val="000000"/>
                </a:solidFill>
                <a:latin typeface="Calibri"/>
                <a:ea typeface="+mn-ea"/>
                <a:cs typeface="B Titr" panose="00000700000000000000" pitchFamily="2" charset="-78"/>
              </a:rPr>
              <a:t>SARS CoV-2</a:t>
            </a:r>
            <a:r>
              <a:rPr lang="fa-IR" altLang="en-US" sz="3400" b="1" dirty="0">
                <a:solidFill>
                  <a:srgbClr val="000000"/>
                </a:solidFill>
                <a:latin typeface="Calibri"/>
                <a:ea typeface="+mn-ea"/>
                <a:cs typeface="B Titr" panose="00000700000000000000" pitchFamily="2" charset="-78"/>
              </a:rPr>
              <a:t> </a:t>
            </a:r>
            <a:br>
              <a:rPr lang="fa-IR" altLang="fa-IR" sz="3200" dirty="0">
                <a:cs typeface="B Titr" panose="00000700000000000000" pitchFamily="2" charset="-78"/>
              </a:rPr>
            </a:br>
            <a:r>
              <a:rPr lang="fa-IR" altLang="fa-IR" sz="3200" dirty="0">
                <a:cs typeface="B Titr" panose="00000700000000000000" pitchFamily="2" charset="-78"/>
              </a:rPr>
              <a:t> </a:t>
            </a:r>
            <a:endParaRPr lang="en-US" altLang="fa-IR" sz="32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77405456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776043"/>
            <a:ext cx="10722142" cy="4563979"/>
          </a:xfrm>
        </p:spPr>
        <p:txBody>
          <a:bodyPr rtlCol="0">
            <a:normAutofit/>
          </a:bodyPr>
          <a:lstStyle/>
          <a:p>
            <a:pPr algn="just">
              <a:lnSpc>
                <a:spcPts val="3000"/>
              </a:lnSpc>
              <a:spcBef>
                <a:spcPts val="0"/>
              </a:spcBef>
            </a:pPr>
            <a:r>
              <a:rPr lang="fa-IR" altLang="fa-IR" sz="2200" b="1" dirty="0">
                <a:solidFill>
                  <a:srgbClr val="C00000"/>
                </a:solidFill>
              </a:rPr>
              <a:t>برای آلودگی زدايی سطوح کاری و وسايل </a:t>
            </a:r>
            <a:r>
              <a:rPr lang="fa-IR" altLang="fa-IR" sz="2200" dirty="0">
                <a:solidFill>
                  <a:schemeClr val="bg2">
                    <a:lumMod val="10000"/>
                  </a:schemeClr>
                </a:solidFill>
              </a:rPr>
              <a:t>: از محلول </a:t>
            </a:r>
            <a:r>
              <a:rPr lang="fa-IR" altLang="fa-IR" sz="2200" dirty="0" err="1">
                <a:solidFill>
                  <a:schemeClr val="bg2">
                    <a:lumMod val="10000"/>
                  </a:schemeClr>
                </a:solidFill>
              </a:rPr>
              <a:t>يک</a:t>
            </a:r>
            <a:r>
              <a:rPr lang="fa-IR" altLang="fa-IR" sz="2200" dirty="0">
                <a:solidFill>
                  <a:schemeClr val="bg2">
                    <a:lumMod val="10000"/>
                  </a:schemeClr>
                </a:solidFill>
              </a:rPr>
              <a:t> به پنجاه سفيد كننده خانگی (حاوی 0/1% کلر فعال) و يا از </a:t>
            </a:r>
            <a:r>
              <a:rPr lang="ar-SA" altLang="fa-IR" sz="2200" dirty="0">
                <a:solidFill>
                  <a:schemeClr val="bg2">
                    <a:lumMod val="10000"/>
                  </a:schemeClr>
                </a:solidFill>
              </a:rPr>
              <a:t>اتانول یا ایزوپروپانول 70 در</a:t>
            </a:r>
            <a:r>
              <a:rPr lang="fa-IR" altLang="fa-IR" sz="2200" dirty="0">
                <a:solidFill>
                  <a:schemeClr val="bg2">
                    <a:lumMod val="10000"/>
                  </a:schemeClr>
                </a:solidFill>
              </a:rPr>
              <a:t>جه استفاده می شود. محلول بايد حداقل 10 دقيقه روی سطح باقی بماند </a:t>
            </a:r>
            <a:r>
              <a:rPr lang="en-US" altLang="fa-IR" sz="2200" dirty="0">
                <a:solidFill>
                  <a:schemeClr val="bg2">
                    <a:lumMod val="10000"/>
                  </a:schemeClr>
                </a:solidFill>
              </a:rPr>
              <a:t> (contact time)</a:t>
            </a:r>
            <a:endParaRPr lang="fa-IR" altLang="fa-IR" sz="2200" dirty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lnSpc>
                <a:spcPts val="3000"/>
              </a:lnSpc>
              <a:spcBef>
                <a:spcPts val="0"/>
              </a:spcBef>
            </a:pPr>
            <a:endParaRPr lang="fa-IR" altLang="fa-IR" sz="2200" dirty="0">
              <a:solidFill>
                <a:schemeClr val="bg2">
                  <a:lumMod val="10000"/>
                </a:schemeClr>
              </a:solidFill>
            </a:endParaRPr>
          </a:p>
          <a:p>
            <a:pPr marL="176213" indent="0" algn="just">
              <a:lnSpc>
                <a:spcPts val="3000"/>
              </a:lnSpc>
              <a:spcBef>
                <a:spcPts val="0"/>
              </a:spcBef>
              <a:buNone/>
            </a:pPr>
            <a:endParaRPr lang="fa-IR" altLang="fa-IR" sz="2200" b="1" dirty="0">
              <a:solidFill>
                <a:schemeClr val="bg2">
                  <a:lumMod val="10000"/>
                </a:schemeClr>
              </a:solidFill>
            </a:endParaRPr>
          </a:p>
          <a:p>
            <a:pPr marL="176213" indent="0" algn="just">
              <a:lnSpc>
                <a:spcPts val="3000"/>
              </a:lnSpc>
              <a:spcBef>
                <a:spcPts val="0"/>
              </a:spcBef>
              <a:buNone/>
            </a:pPr>
            <a:r>
              <a:rPr lang="fa-IR" altLang="fa-IR" sz="2200" b="1" dirty="0">
                <a:solidFill>
                  <a:schemeClr val="bg2">
                    <a:lumMod val="10000"/>
                  </a:schemeClr>
                </a:solidFill>
              </a:rPr>
              <a:t>نکته 1</a:t>
            </a:r>
            <a:r>
              <a:rPr lang="fa-IR" altLang="fa-IR" sz="2200" dirty="0">
                <a:solidFill>
                  <a:schemeClr val="bg2">
                    <a:lumMod val="10000"/>
                  </a:schemeClr>
                </a:solidFill>
              </a:rPr>
              <a:t>: محلول های حاوی کلر به دليل ناپايدار بودن بايد بطور تازه يا روزانه </a:t>
            </a:r>
            <a:r>
              <a:rPr lang="fa-IR" altLang="fa-IR" sz="2200" dirty="0" err="1">
                <a:solidFill>
                  <a:schemeClr val="bg2">
                    <a:lumMod val="10000"/>
                  </a:schemeClr>
                </a:solidFill>
              </a:rPr>
              <a:t>تهيه</a:t>
            </a:r>
            <a:r>
              <a:rPr lang="fa-IR" altLang="fa-IR" sz="2200" dirty="0">
                <a:solidFill>
                  <a:schemeClr val="bg2">
                    <a:lumMod val="10000"/>
                  </a:schemeClr>
                </a:solidFill>
              </a:rPr>
              <a:t> شوند</a:t>
            </a:r>
          </a:p>
          <a:p>
            <a:pPr marL="176213" indent="0" algn="just">
              <a:lnSpc>
                <a:spcPts val="3000"/>
              </a:lnSpc>
              <a:spcBef>
                <a:spcPts val="0"/>
              </a:spcBef>
              <a:buNone/>
            </a:pPr>
            <a:endParaRPr lang="fa-IR" altLang="fa-IR" sz="2200" dirty="0">
              <a:solidFill>
                <a:schemeClr val="bg2">
                  <a:lumMod val="10000"/>
                </a:schemeClr>
              </a:solidFill>
            </a:endParaRPr>
          </a:p>
          <a:p>
            <a:pPr marL="176213" indent="0" algn="just">
              <a:lnSpc>
                <a:spcPts val="3000"/>
              </a:lnSpc>
              <a:spcBef>
                <a:spcPts val="0"/>
              </a:spcBef>
              <a:buNone/>
            </a:pPr>
            <a:r>
              <a:rPr lang="fa-IR" altLang="fa-IR" sz="2200" b="1" dirty="0">
                <a:solidFill>
                  <a:schemeClr val="bg2">
                    <a:lumMod val="10000"/>
                  </a:schemeClr>
                </a:solidFill>
              </a:rPr>
              <a:t>نکته2</a:t>
            </a:r>
            <a:r>
              <a:rPr lang="fa-IR" altLang="fa-IR" sz="2200" dirty="0">
                <a:solidFill>
                  <a:schemeClr val="bg2">
                    <a:lumMod val="10000"/>
                  </a:schemeClr>
                </a:solidFill>
              </a:rPr>
              <a:t>: با توجه به خاصيت خورندگی این محلول ها، برای آلودگی زدايی سطوح حساس و يا ابزار فلزی، می توان از </a:t>
            </a:r>
            <a:r>
              <a:rPr lang="ar-SA" altLang="fa-IR" sz="2200" dirty="0">
                <a:solidFill>
                  <a:schemeClr val="bg2">
                    <a:lumMod val="10000"/>
                  </a:schemeClr>
                </a:solidFill>
              </a:rPr>
              <a:t>اتانول </a:t>
            </a:r>
            <a:r>
              <a:rPr lang="fa-IR" altLang="fa-IR" sz="2200" dirty="0">
                <a:solidFill>
                  <a:schemeClr val="bg2">
                    <a:lumMod val="10000"/>
                  </a:schemeClr>
                </a:solidFill>
              </a:rPr>
              <a:t>و </a:t>
            </a:r>
            <a:r>
              <a:rPr lang="ar-SA" altLang="fa-IR" sz="2200" dirty="0">
                <a:solidFill>
                  <a:schemeClr val="bg2">
                    <a:lumMod val="10000"/>
                  </a:schemeClr>
                </a:solidFill>
              </a:rPr>
              <a:t>یا ایزوپروپانول 70 در</a:t>
            </a:r>
            <a:r>
              <a:rPr lang="fa-IR" altLang="fa-IR" sz="2200" dirty="0">
                <a:solidFill>
                  <a:schemeClr val="bg2">
                    <a:lumMod val="10000"/>
                  </a:schemeClr>
                </a:solidFill>
              </a:rPr>
              <a:t>جه استفاده نمود</a:t>
            </a:r>
            <a:endParaRPr lang="en-US" altLang="fa-IR" sz="2200" dirty="0">
              <a:solidFill>
                <a:schemeClr val="bg2">
                  <a:lumMod val="10000"/>
                </a:schemeClr>
              </a:solidFill>
            </a:endParaRPr>
          </a:p>
          <a:p>
            <a:pPr marL="176213" indent="0">
              <a:lnSpc>
                <a:spcPts val="3000"/>
              </a:lnSpc>
              <a:spcBef>
                <a:spcPts val="0"/>
              </a:spcBef>
              <a:buNone/>
            </a:pPr>
            <a:endParaRPr lang="en-US" altLang="fa-IR" sz="2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83324" y="471797"/>
            <a:ext cx="875569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j-ea"/>
                <a:cs typeface="B Nazanin" panose="00000400000000000000" pitchFamily="2" charset="-78"/>
              </a:defRPr>
            </a:lvl1pPr>
          </a:lstStyle>
          <a:p>
            <a:pPr algn="r" rtl="1"/>
            <a:r>
              <a:rPr lang="fa-IR" altLang="fa-IR" sz="3200" dirty="0">
                <a:cs typeface="B Titr" panose="00000700000000000000" pitchFamily="2" charset="-78"/>
              </a:rPr>
              <a:t>نحوه آلودگی </a:t>
            </a:r>
            <a:r>
              <a:rPr lang="fa-IR" altLang="fa-IR" sz="3200" dirty="0" err="1">
                <a:cs typeface="B Titr" panose="00000700000000000000" pitchFamily="2" charset="-78"/>
              </a:rPr>
              <a:t>زدايی</a:t>
            </a:r>
            <a:r>
              <a:rPr lang="fa-IR" altLang="fa-IR" sz="3200" dirty="0">
                <a:cs typeface="B Titr" panose="00000700000000000000" pitchFamily="2" charset="-78"/>
              </a:rPr>
              <a:t> در آ</a:t>
            </a:r>
            <a:r>
              <a:rPr lang="fa-IR" altLang="fa-IR" sz="3000" dirty="0">
                <a:cs typeface="B Titr" panose="00000700000000000000" pitchFamily="2" charset="-78"/>
              </a:rPr>
              <a:t>زمایش </a:t>
            </a:r>
            <a:r>
              <a:rPr lang="fa-IR" altLang="fa-IR" sz="3000" dirty="0" err="1">
                <a:cs typeface="B Titr" panose="00000700000000000000" pitchFamily="2" charset="-78"/>
              </a:rPr>
              <a:t>تشخيص</a:t>
            </a:r>
            <a:r>
              <a:rPr lang="fa-IR" altLang="fa-IR" sz="3000" dirty="0">
                <a:cs typeface="B Titr" panose="00000700000000000000" pitchFamily="2" charset="-78"/>
              </a:rPr>
              <a:t> آنتی </a:t>
            </a:r>
            <a:r>
              <a:rPr lang="en-US" altLang="en-US" sz="3200" b="1" dirty="0">
                <a:cs typeface="B Titr" panose="00000700000000000000" pitchFamily="2" charset="-78"/>
              </a:rPr>
              <a:t>SARS CoV-2</a:t>
            </a:r>
            <a:br>
              <a:rPr lang="fa-IR" altLang="fa-IR" sz="3200" dirty="0">
                <a:cs typeface="B Titr" panose="00000700000000000000" pitchFamily="2" charset="-78"/>
              </a:rPr>
            </a:br>
            <a:endParaRPr lang="en-US" altLang="fa-IR" sz="32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77465662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013" y="1787060"/>
            <a:ext cx="11482316" cy="4646790"/>
          </a:xfrm>
        </p:spPr>
        <p:txBody>
          <a:bodyPr rtlCol="0">
            <a:normAutofit fontScale="77500" lnSpcReduction="20000"/>
          </a:bodyPr>
          <a:lstStyle/>
          <a:p>
            <a:pPr algn="just">
              <a:lnSpc>
                <a:spcPts val="3000"/>
              </a:lnSpc>
              <a:spcBef>
                <a:spcPts val="0"/>
              </a:spcBef>
            </a:pPr>
            <a:r>
              <a:rPr lang="fa-IR" altLang="fa-IR" b="1" dirty="0">
                <a:solidFill>
                  <a:srgbClr val="C00000"/>
                </a:solidFill>
              </a:rPr>
              <a:t>در صورت ريختن يا پاشيدن نمونه در محل نمونه گیری و یا محل انجام </a:t>
            </a:r>
            <a:r>
              <a:rPr lang="fa-IR" altLang="fa-IR" b="1" dirty="0" err="1">
                <a:solidFill>
                  <a:srgbClr val="C00000"/>
                </a:solidFill>
              </a:rPr>
              <a:t>آزمايش</a:t>
            </a:r>
            <a:r>
              <a:rPr lang="fa-IR" altLang="fa-IR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fa-IR" dirty="0"/>
              <a:t>چنانچه حجم ماده ریخته شده کم و در حد چند قطره باشد مراحل زیر انجام می شود: </a:t>
            </a:r>
          </a:p>
          <a:p>
            <a:pPr marL="892175" indent="-528638" algn="just"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fa-IR" dirty="0"/>
              <a:t>حوله کاغذی یا کاغذ جاذب را با شعاع بیشتری از آنچه که آلودگی با چشم قابل مشاهده هست، برروی محل می </a:t>
            </a:r>
            <a:r>
              <a:rPr lang="fa-IR" dirty="0" err="1"/>
              <a:t>گذاريم</a:t>
            </a:r>
            <a:endParaRPr lang="fa-IR" dirty="0"/>
          </a:p>
          <a:p>
            <a:pPr marL="892175" indent="-528638" algn="just"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fa-IR" altLang="fa-IR" dirty="0">
                <a:solidFill>
                  <a:schemeClr val="bg2">
                    <a:lumMod val="10000"/>
                  </a:schemeClr>
                </a:solidFill>
              </a:rPr>
              <a:t>محلول یک به پنج </a:t>
            </a:r>
            <a:r>
              <a:rPr lang="fa-IR" altLang="fa-IR" dirty="0" err="1">
                <a:solidFill>
                  <a:schemeClr val="bg2">
                    <a:lumMod val="10000"/>
                  </a:schemeClr>
                </a:solidFill>
              </a:rPr>
              <a:t>سفيدكننده</a:t>
            </a:r>
            <a:r>
              <a:rPr lang="fa-IR" altLang="fa-IR" dirty="0">
                <a:solidFill>
                  <a:schemeClr val="bg2">
                    <a:lumMod val="10000"/>
                  </a:schemeClr>
                </a:solidFill>
              </a:rPr>
              <a:t> خانگی (حاوی 1% کلر فعال) </a:t>
            </a:r>
            <a:r>
              <a:rPr lang="fa-IR" dirty="0"/>
              <a:t>را به آرامی به صورت دایره دور محل و سپس از چپ به راست و از بالا به پایین به نحوی میریزیم که تمام منطقه را بپوشاند. </a:t>
            </a:r>
          </a:p>
          <a:p>
            <a:pPr marL="892175" indent="-528638" algn="just"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fa-IR" dirty="0"/>
              <a:t>بعد از مدت 20-10 </a:t>
            </a:r>
            <a:r>
              <a:rPr lang="fa-IR" dirty="0" err="1"/>
              <a:t>دقيقه</a:t>
            </a:r>
            <a:r>
              <a:rPr lang="fa-IR" dirty="0"/>
              <a:t> (جهت تاثیر ماده گندزدا)، حوله کاغذی/ کاغذ جاذب را با استفاده از </a:t>
            </a:r>
            <a:r>
              <a:rPr lang="fa-IR" dirty="0" err="1"/>
              <a:t>يک</a:t>
            </a:r>
            <a:r>
              <a:rPr lang="fa-IR" dirty="0"/>
              <a:t> پنس </a:t>
            </a:r>
            <a:r>
              <a:rPr lang="fa-IR" altLang="fa-IR" dirty="0" err="1">
                <a:solidFill>
                  <a:schemeClr val="bg2">
                    <a:lumMod val="10000"/>
                  </a:schemeClr>
                </a:solidFill>
              </a:rPr>
              <a:t>درکيسه</a:t>
            </a:r>
            <a:r>
              <a:rPr lang="fa-IR" altLang="fa-IR" dirty="0">
                <a:solidFill>
                  <a:schemeClr val="bg2">
                    <a:lumMod val="10000"/>
                  </a:schemeClr>
                </a:solidFill>
              </a:rPr>
              <a:t> مخصوص دفع </a:t>
            </a:r>
            <a:r>
              <a:rPr lang="fa-IR" altLang="fa-IR" dirty="0" err="1">
                <a:solidFill>
                  <a:schemeClr val="bg2">
                    <a:lumMod val="10000"/>
                  </a:schemeClr>
                </a:solidFill>
              </a:rPr>
              <a:t>پسماندهای</a:t>
            </a:r>
            <a:r>
              <a:rPr lang="fa-IR" altLang="fa-IR" dirty="0">
                <a:solidFill>
                  <a:schemeClr val="bg2">
                    <a:lumMod val="10000"/>
                  </a:schemeClr>
                </a:solidFill>
              </a:rPr>
              <a:t> عفونی ( </a:t>
            </a:r>
            <a:r>
              <a:rPr lang="fa-IR" altLang="fa-IR" dirty="0" err="1">
                <a:solidFill>
                  <a:schemeClr val="bg2">
                    <a:lumMod val="10000"/>
                  </a:schemeClr>
                </a:solidFill>
              </a:rPr>
              <a:t>کيسه</a:t>
            </a:r>
            <a:r>
              <a:rPr lang="fa-IR" altLang="fa-IR" dirty="0">
                <a:solidFill>
                  <a:schemeClr val="bg2">
                    <a:lumMod val="10000"/>
                  </a:schemeClr>
                </a:solidFill>
              </a:rPr>
              <a:t> زرد و </a:t>
            </a:r>
            <a:r>
              <a:rPr lang="fa-IR" altLang="fa-IR" dirty="0" err="1">
                <a:solidFill>
                  <a:schemeClr val="bg2">
                    <a:lumMod val="10000"/>
                  </a:schemeClr>
                </a:solidFill>
              </a:rPr>
              <a:t>يا</a:t>
            </a:r>
            <a:r>
              <a:rPr lang="fa-IR" altLang="fa-IR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fa-IR" altLang="fa-IR" dirty="0" err="1">
                <a:solidFill>
                  <a:schemeClr val="bg2">
                    <a:lumMod val="10000"/>
                  </a:schemeClr>
                </a:solidFill>
              </a:rPr>
              <a:t>کيسه</a:t>
            </a:r>
            <a:r>
              <a:rPr lang="fa-IR" altLang="fa-IR" dirty="0">
                <a:solidFill>
                  <a:schemeClr val="bg2">
                    <a:lumMod val="10000"/>
                  </a:schemeClr>
                </a:solidFill>
              </a:rPr>
              <a:t> مخصوص </a:t>
            </a:r>
            <a:r>
              <a:rPr lang="fa-IR" altLang="fa-IR" dirty="0" err="1">
                <a:solidFill>
                  <a:schemeClr val="bg2">
                    <a:lumMod val="10000"/>
                  </a:schemeClr>
                </a:solidFill>
              </a:rPr>
              <a:t>اتوکلاو</a:t>
            </a:r>
            <a:r>
              <a:rPr lang="fa-IR" altLang="fa-IR" dirty="0">
                <a:solidFill>
                  <a:schemeClr val="bg2">
                    <a:lumMod val="10000"/>
                  </a:schemeClr>
                </a:solidFill>
              </a:rPr>
              <a:t>) </a:t>
            </a:r>
            <a:r>
              <a:rPr lang="fa-IR" altLang="fa-IR" dirty="0"/>
              <a:t>می </a:t>
            </a:r>
            <a:r>
              <a:rPr lang="fa-IR" altLang="fa-IR" dirty="0" err="1"/>
              <a:t>اندازيم</a:t>
            </a:r>
            <a:r>
              <a:rPr lang="fa-IR" altLang="fa-IR" dirty="0"/>
              <a:t>. در صورت لزوم </a:t>
            </a:r>
            <a:r>
              <a:rPr lang="fa-IR" dirty="0"/>
              <a:t>تا حذف کامل آلودگی، </a:t>
            </a:r>
            <a:r>
              <a:rPr lang="fa-IR" dirty="0" err="1"/>
              <a:t>اين</a:t>
            </a:r>
            <a:r>
              <a:rPr lang="fa-IR" dirty="0"/>
              <a:t> کار را تکرار می کنیم.</a:t>
            </a:r>
          </a:p>
          <a:p>
            <a:pPr marL="892175" indent="-528638" algn="just"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fa-IR" altLang="fa-IR" dirty="0">
                <a:solidFill>
                  <a:schemeClr val="bg2">
                    <a:lumMod val="10000"/>
                  </a:schemeClr>
                </a:solidFill>
              </a:rPr>
              <a:t>در صورت دسترسی به </a:t>
            </a:r>
            <a:r>
              <a:rPr lang="fa-IR" altLang="fa-IR" dirty="0" err="1">
                <a:solidFill>
                  <a:schemeClr val="bg2">
                    <a:lumMod val="10000"/>
                  </a:schemeClr>
                </a:solidFill>
              </a:rPr>
              <a:t>اتوکلاو</a:t>
            </a:r>
            <a:r>
              <a:rPr lang="fa-IR" altLang="fa-IR" dirty="0">
                <a:solidFill>
                  <a:schemeClr val="bg2">
                    <a:lumMod val="10000"/>
                  </a:schemeClr>
                </a:solidFill>
              </a:rPr>
              <a:t>، </a:t>
            </a:r>
            <a:r>
              <a:rPr lang="fa-IR" altLang="fa-IR" dirty="0" err="1">
                <a:solidFill>
                  <a:schemeClr val="bg2">
                    <a:lumMod val="10000"/>
                  </a:schemeClr>
                </a:solidFill>
              </a:rPr>
              <a:t>کيسه</a:t>
            </a:r>
            <a:r>
              <a:rPr lang="fa-IR" altLang="fa-IR" dirty="0">
                <a:solidFill>
                  <a:schemeClr val="bg2">
                    <a:lumMod val="10000"/>
                  </a:schemeClr>
                </a:solidFill>
              </a:rPr>
              <a:t> حاوی </a:t>
            </a:r>
            <a:r>
              <a:rPr lang="fa-IR" altLang="fa-IR" dirty="0" err="1">
                <a:solidFill>
                  <a:schemeClr val="bg2">
                    <a:lumMod val="10000"/>
                  </a:schemeClr>
                </a:solidFill>
              </a:rPr>
              <a:t>پسماند</a:t>
            </a:r>
            <a:r>
              <a:rPr lang="fa-IR" altLang="fa-IR" dirty="0">
                <a:solidFill>
                  <a:schemeClr val="bg2">
                    <a:lumMod val="10000"/>
                  </a:schemeClr>
                </a:solidFill>
              </a:rPr>
              <a:t> عفونی را ابتدا </a:t>
            </a:r>
            <a:r>
              <a:rPr lang="fa-IR" altLang="fa-IR" dirty="0" err="1">
                <a:solidFill>
                  <a:schemeClr val="bg2">
                    <a:lumMod val="10000"/>
                  </a:schemeClr>
                </a:solidFill>
              </a:rPr>
              <a:t>اتوکلاو</a:t>
            </a:r>
            <a:r>
              <a:rPr lang="fa-IR" altLang="fa-IR" dirty="0">
                <a:solidFill>
                  <a:schemeClr val="bg2">
                    <a:lumMod val="10000"/>
                  </a:schemeClr>
                </a:solidFill>
              </a:rPr>
              <a:t> کرده و سپس دفع می </a:t>
            </a:r>
            <a:r>
              <a:rPr lang="fa-IR" altLang="fa-IR" dirty="0" err="1">
                <a:solidFill>
                  <a:schemeClr val="bg2">
                    <a:lumMod val="10000"/>
                  </a:schemeClr>
                </a:solidFill>
              </a:rPr>
              <a:t>نماييم</a:t>
            </a:r>
            <a:r>
              <a:rPr lang="fa-IR" altLang="fa-IR" dirty="0">
                <a:solidFill>
                  <a:schemeClr val="bg2">
                    <a:lumMod val="10000"/>
                  </a:schemeClr>
                </a:solidFill>
              </a:rPr>
              <a:t>. در صورت عدم دسترسی به </a:t>
            </a:r>
            <a:r>
              <a:rPr lang="fa-IR" altLang="fa-IR" dirty="0" err="1">
                <a:solidFill>
                  <a:schemeClr val="bg2">
                    <a:lumMod val="10000"/>
                  </a:schemeClr>
                </a:solidFill>
              </a:rPr>
              <a:t>اتوکلاو</a:t>
            </a:r>
            <a:r>
              <a:rPr lang="fa-IR" altLang="fa-IR" dirty="0">
                <a:solidFill>
                  <a:schemeClr val="bg2">
                    <a:lumMod val="10000"/>
                  </a:schemeClr>
                </a:solidFill>
              </a:rPr>
              <a:t>، </a:t>
            </a:r>
            <a:r>
              <a:rPr lang="fa-IR" altLang="fa-IR" dirty="0" err="1">
                <a:solidFill>
                  <a:schemeClr val="bg2">
                    <a:lumMod val="10000"/>
                  </a:schemeClr>
                </a:solidFill>
              </a:rPr>
              <a:t>کيسه</a:t>
            </a:r>
            <a:r>
              <a:rPr lang="fa-IR" altLang="fa-IR" dirty="0">
                <a:solidFill>
                  <a:schemeClr val="bg2">
                    <a:lumMod val="10000"/>
                  </a:schemeClr>
                </a:solidFill>
              </a:rPr>
              <a:t> حاوی </a:t>
            </a:r>
            <a:r>
              <a:rPr lang="fa-IR" altLang="fa-IR" dirty="0" err="1">
                <a:solidFill>
                  <a:schemeClr val="bg2">
                    <a:lumMod val="10000"/>
                  </a:schemeClr>
                </a:solidFill>
              </a:rPr>
              <a:t>پسماند</a:t>
            </a:r>
            <a:r>
              <a:rPr lang="fa-IR" altLang="fa-IR" dirty="0">
                <a:solidFill>
                  <a:schemeClr val="bg2">
                    <a:lumMod val="10000"/>
                  </a:schemeClr>
                </a:solidFill>
              </a:rPr>
              <a:t> عفونی به مکانی که امکان </a:t>
            </a:r>
            <a:r>
              <a:rPr lang="fa-IR" altLang="fa-IR" dirty="0" err="1">
                <a:solidFill>
                  <a:schemeClr val="bg2">
                    <a:lumMod val="10000"/>
                  </a:schemeClr>
                </a:solidFill>
              </a:rPr>
              <a:t>اتوکلاو</a:t>
            </a:r>
            <a:r>
              <a:rPr lang="fa-IR" altLang="fa-IR" dirty="0">
                <a:solidFill>
                  <a:schemeClr val="bg2">
                    <a:lumMod val="10000"/>
                  </a:schemeClr>
                </a:solidFill>
              </a:rPr>
              <a:t> کردن </a:t>
            </a:r>
            <a:r>
              <a:rPr lang="fa-IR" altLang="fa-IR" dirty="0" err="1">
                <a:solidFill>
                  <a:schemeClr val="bg2">
                    <a:lumMod val="10000"/>
                  </a:schemeClr>
                </a:solidFill>
              </a:rPr>
              <a:t>يا</a:t>
            </a:r>
            <a:r>
              <a:rPr lang="fa-IR" altLang="fa-IR" dirty="0">
                <a:solidFill>
                  <a:schemeClr val="bg2">
                    <a:lumMod val="10000"/>
                  </a:schemeClr>
                </a:solidFill>
              </a:rPr>
              <a:t> سوزاندن در </a:t>
            </a:r>
            <a:r>
              <a:rPr lang="fa-IR" altLang="fa-IR" dirty="0" err="1">
                <a:solidFill>
                  <a:schemeClr val="bg2">
                    <a:lumMod val="10000"/>
                  </a:schemeClr>
                </a:solidFill>
              </a:rPr>
              <a:t>پسماند</a:t>
            </a:r>
            <a:r>
              <a:rPr lang="fa-IR" altLang="fa-IR" dirty="0">
                <a:solidFill>
                  <a:schemeClr val="bg2">
                    <a:lumMod val="10000"/>
                  </a:schemeClr>
                </a:solidFill>
              </a:rPr>
              <a:t> سوز استاندارد وجود دارد، منتقل و در آنجا امحاء می شوند</a:t>
            </a:r>
            <a:endParaRPr lang="fa-IR" altLang="fa-IR" sz="2200" b="1" dirty="0">
              <a:solidFill>
                <a:schemeClr val="bg2">
                  <a:lumMod val="10000"/>
                </a:schemeClr>
              </a:solidFill>
            </a:endParaRPr>
          </a:p>
          <a:p>
            <a:pPr marL="176213" indent="0">
              <a:lnSpc>
                <a:spcPts val="3000"/>
              </a:lnSpc>
              <a:spcBef>
                <a:spcPts val="0"/>
              </a:spcBef>
              <a:buNone/>
            </a:pPr>
            <a:endParaRPr lang="en-US" altLang="fa-IR" sz="2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83324" y="471797"/>
            <a:ext cx="875569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j-ea"/>
                <a:cs typeface="B Nazanin" panose="00000400000000000000" pitchFamily="2" charset="-78"/>
              </a:defRPr>
            </a:lvl1pPr>
          </a:lstStyle>
          <a:p>
            <a:pPr algn="r" rtl="1"/>
            <a:r>
              <a:rPr lang="fa-IR" altLang="fa-IR" sz="3200" dirty="0">
                <a:cs typeface="B Titr" panose="00000700000000000000" pitchFamily="2" charset="-78"/>
              </a:rPr>
              <a:t>نحوه آلودگی </a:t>
            </a:r>
            <a:r>
              <a:rPr lang="fa-IR" altLang="fa-IR" sz="3200" dirty="0" err="1">
                <a:cs typeface="B Titr" panose="00000700000000000000" pitchFamily="2" charset="-78"/>
              </a:rPr>
              <a:t>زدايی</a:t>
            </a:r>
            <a:r>
              <a:rPr lang="fa-IR" altLang="fa-IR" sz="3200" dirty="0">
                <a:cs typeface="B Titr" panose="00000700000000000000" pitchFamily="2" charset="-78"/>
              </a:rPr>
              <a:t> در آ</a:t>
            </a:r>
            <a:r>
              <a:rPr lang="fa-IR" altLang="fa-IR" sz="3000" dirty="0">
                <a:cs typeface="B Titr" panose="00000700000000000000" pitchFamily="2" charset="-78"/>
              </a:rPr>
              <a:t>زمایش </a:t>
            </a:r>
            <a:r>
              <a:rPr lang="fa-IR" altLang="fa-IR" sz="3000" dirty="0" err="1">
                <a:cs typeface="B Titr" panose="00000700000000000000" pitchFamily="2" charset="-78"/>
              </a:rPr>
              <a:t>تشخيص</a:t>
            </a:r>
            <a:r>
              <a:rPr lang="fa-IR" altLang="fa-IR" sz="3000" dirty="0">
                <a:cs typeface="B Titr" panose="00000700000000000000" pitchFamily="2" charset="-78"/>
              </a:rPr>
              <a:t> آنتی </a:t>
            </a:r>
            <a:r>
              <a:rPr lang="en-US" altLang="en-US" sz="3200" b="1" dirty="0">
                <a:cs typeface="B Titr" panose="00000700000000000000" pitchFamily="2" charset="-78"/>
              </a:rPr>
              <a:t>SARS CoV-2</a:t>
            </a:r>
            <a:br>
              <a:rPr lang="fa-IR" altLang="fa-IR" sz="3200" dirty="0">
                <a:cs typeface="B Titr" panose="00000700000000000000" pitchFamily="2" charset="-78"/>
              </a:rPr>
            </a:br>
            <a:endParaRPr lang="en-US" altLang="fa-IR" sz="32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82480887"/>
      </p:ext>
    </p:extLst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692" y="1213231"/>
            <a:ext cx="11325339" cy="5209601"/>
          </a:xfrm>
        </p:spPr>
        <p:txBody>
          <a:bodyPr rtlCol="0">
            <a:normAutofit/>
          </a:bodyPr>
          <a:lstStyle/>
          <a:p>
            <a:pPr marL="0" indent="0" algn="ctr">
              <a:lnSpc>
                <a:spcPts val="3000"/>
              </a:lnSpc>
              <a:buNone/>
            </a:pPr>
            <a:r>
              <a:rPr lang="fa-IR" altLang="fa-IR" sz="2000" b="1" dirty="0" err="1">
                <a:solidFill>
                  <a:srgbClr val="C00000"/>
                </a:solidFill>
              </a:rPr>
              <a:t>پسماندهای</a:t>
            </a:r>
            <a:r>
              <a:rPr lang="fa-IR" altLang="fa-IR" sz="2000" b="1" dirty="0">
                <a:solidFill>
                  <a:srgbClr val="C00000"/>
                </a:solidFill>
              </a:rPr>
              <a:t> آلوده، غيرآلوده، تيز و برنده و </a:t>
            </a:r>
            <a:r>
              <a:rPr lang="fa-IR" altLang="fa-IR" sz="2000" b="1" dirty="0" err="1">
                <a:solidFill>
                  <a:srgbClr val="C00000"/>
                </a:solidFill>
              </a:rPr>
              <a:t>غيره</a:t>
            </a:r>
            <a:r>
              <a:rPr lang="fa-IR" altLang="fa-IR" sz="2000" b="1" dirty="0">
                <a:solidFill>
                  <a:srgbClr val="C00000"/>
                </a:solidFill>
              </a:rPr>
              <a:t> بايد از ابتدا از هم تفکیک و جدا شوند و نحوه دفع هر يک مشخص باشد</a:t>
            </a:r>
          </a:p>
          <a:p>
            <a:pPr algn="just">
              <a:lnSpc>
                <a:spcPct val="100000"/>
              </a:lnSpc>
            </a:pPr>
            <a:r>
              <a:rPr lang="fa-IR" altLang="fa-IR" sz="2000" b="1" dirty="0">
                <a:solidFill>
                  <a:srgbClr val="C00000"/>
                </a:solidFill>
              </a:rPr>
              <a:t>سواب آلوده: </a:t>
            </a:r>
            <a:r>
              <a:rPr lang="fa-IR" altLang="fa-IR" sz="2000" dirty="0">
                <a:solidFill>
                  <a:schemeClr val="bg2">
                    <a:lumMod val="10000"/>
                  </a:schemeClr>
                </a:solidFill>
              </a:rPr>
              <a:t>در </a:t>
            </a:r>
            <a:r>
              <a:rPr lang="fa-IR" sz="2000" dirty="0">
                <a:solidFill>
                  <a:schemeClr val="bg2">
                    <a:lumMod val="10000"/>
                  </a:schemeClr>
                </a:solidFill>
              </a:rPr>
              <a:t>محلول یک به 10 سفید کننده خانگی (حاوی 0/5% کلر فعال) انداخته شود (به مدت 20 تا 30 دقیقه)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fa-IR" sz="2000" dirty="0">
                <a:solidFill>
                  <a:schemeClr val="bg2">
                    <a:lumMod val="10000"/>
                  </a:schemeClr>
                </a:solidFill>
              </a:rPr>
              <a:t>چنانچه نمونه برداری و </a:t>
            </a:r>
            <a:r>
              <a:rPr lang="fa-IR" sz="2000" dirty="0" err="1">
                <a:solidFill>
                  <a:schemeClr val="bg2">
                    <a:lumMod val="10000"/>
                  </a:schemeClr>
                </a:solidFill>
              </a:rPr>
              <a:t>آزمايش</a:t>
            </a:r>
            <a:r>
              <a:rPr lang="fa-IR" sz="2000" dirty="0">
                <a:solidFill>
                  <a:schemeClr val="bg2">
                    <a:lumMod val="10000"/>
                  </a:schemeClr>
                </a:solidFill>
              </a:rPr>
              <a:t> بطور </a:t>
            </a:r>
            <a:r>
              <a:rPr lang="fa-IR" sz="2000" dirty="0" err="1">
                <a:solidFill>
                  <a:schemeClr val="bg2">
                    <a:lumMod val="10000"/>
                  </a:schemeClr>
                </a:solidFill>
              </a:rPr>
              <a:t>سيار</a:t>
            </a:r>
            <a:r>
              <a:rPr lang="fa-IR" sz="2000" dirty="0">
                <a:solidFill>
                  <a:schemeClr val="bg2">
                    <a:lumMod val="10000"/>
                  </a:schemeClr>
                </a:solidFill>
              </a:rPr>
              <a:t> انجام شود و امکان استفاده از محلول </a:t>
            </a:r>
            <a:r>
              <a:rPr lang="fa-IR" sz="2000" dirty="0" err="1">
                <a:solidFill>
                  <a:schemeClr val="bg2">
                    <a:lumMod val="10000"/>
                  </a:schemeClr>
                </a:solidFill>
              </a:rPr>
              <a:t>سفيد</a:t>
            </a:r>
            <a:r>
              <a:rPr lang="fa-IR" sz="2000" dirty="0">
                <a:solidFill>
                  <a:schemeClr val="bg2">
                    <a:lumMod val="10000"/>
                  </a:schemeClr>
                </a:solidFill>
              </a:rPr>
              <a:t> کننده خانگی نباشد، سواب داخل ظروف </a:t>
            </a:r>
            <a:r>
              <a:rPr lang="fa-IR" sz="2000" dirty="0" err="1">
                <a:solidFill>
                  <a:schemeClr val="bg2">
                    <a:lumMod val="10000"/>
                  </a:schemeClr>
                </a:solidFill>
              </a:rPr>
              <a:t>ايمن</a:t>
            </a:r>
            <a:r>
              <a:rPr lang="fa-IR" sz="2000" dirty="0">
                <a:solidFill>
                  <a:schemeClr val="bg2">
                    <a:lumMod val="10000"/>
                  </a:schemeClr>
                </a:solidFill>
              </a:rPr>
              <a:t> انداخته میشود.</a:t>
            </a:r>
          </a:p>
          <a:p>
            <a:pPr algn="just">
              <a:lnSpc>
                <a:spcPts val="3000"/>
              </a:lnSpc>
            </a:pPr>
            <a:endParaRPr lang="fa-IR" sz="2000" dirty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lnSpc>
                <a:spcPts val="3000"/>
              </a:lnSpc>
              <a:spcBef>
                <a:spcPts val="0"/>
              </a:spcBef>
            </a:pPr>
            <a:r>
              <a:rPr lang="fa-IR" sz="2000" b="1" dirty="0">
                <a:solidFill>
                  <a:srgbClr val="C00000"/>
                </a:solidFill>
              </a:rPr>
              <a:t>لوله حاوی </a:t>
            </a:r>
            <a:r>
              <a:rPr lang="fa-IR" sz="2000" b="1" dirty="0" err="1">
                <a:solidFill>
                  <a:srgbClr val="C00000"/>
                </a:solidFill>
              </a:rPr>
              <a:t>بافر</a:t>
            </a:r>
            <a:r>
              <a:rPr lang="fa-IR" sz="2000" b="1" dirty="0">
                <a:solidFill>
                  <a:srgbClr val="C00000"/>
                </a:solidFill>
              </a:rPr>
              <a:t> استخراج: </a:t>
            </a:r>
            <a:r>
              <a:rPr lang="fa-IR" altLang="fa-IR" sz="2000" dirty="0">
                <a:solidFill>
                  <a:schemeClr val="bg2">
                    <a:lumMod val="10000"/>
                  </a:schemeClr>
                </a:solidFill>
              </a:rPr>
              <a:t>در </a:t>
            </a:r>
            <a:r>
              <a:rPr lang="fa-IR" sz="2000" dirty="0">
                <a:solidFill>
                  <a:schemeClr val="bg2">
                    <a:lumMod val="10000"/>
                  </a:schemeClr>
                </a:solidFill>
              </a:rPr>
              <a:t>محلول یک به 10سفید کننده خانگی (حاوی 0/5% کلر فعال) انداخته شود (به مدت20 تا 30 دقیقه)</a:t>
            </a:r>
          </a:p>
          <a:p>
            <a:pPr marL="0" indent="0" algn="just">
              <a:lnSpc>
                <a:spcPts val="3000"/>
              </a:lnSpc>
              <a:buNone/>
            </a:pPr>
            <a:r>
              <a:rPr lang="fa-IR" sz="2000" dirty="0">
                <a:solidFill>
                  <a:schemeClr val="bg2">
                    <a:lumMod val="10000"/>
                  </a:schemeClr>
                </a:solidFill>
              </a:rPr>
              <a:t>برای آلودگی </a:t>
            </a:r>
            <a:r>
              <a:rPr lang="fa-IR" sz="2000" dirty="0" err="1">
                <a:solidFill>
                  <a:schemeClr val="bg2">
                    <a:lumMod val="10000"/>
                  </a:schemeClr>
                </a:solidFill>
              </a:rPr>
              <a:t>زدايی</a:t>
            </a:r>
            <a:r>
              <a:rPr lang="fa-IR" sz="2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fa-IR" sz="2000" dirty="0" err="1">
                <a:solidFill>
                  <a:schemeClr val="bg2">
                    <a:lumMod val="10000"/>
                  </a:schemeClr>
                </a:solidFill>
              </a:rPr>
              <a:t>بافر</a:t>
            </a:r>
            <a:r>
              <a:rPr lang="fa-IR" sz="2000" dirty="0">
                <a:solidFill>
                  <a:schemeClr val="bg2">
                    <a:lumMod val="10000"/>
                  </a:schemeClr>
                </a:solidFill>
              </a:rPr>
              <a:t> از مواد </a:t>
            </a:r>
            <a:r>
              <a:rPr lang="fa-IR" sz="2000" dirty="0" err="1">
                <a:solidFill>
                  <a:schemeClr val="bg2">
                    <a:lumMod val="10000"/>
                  </a:schemeClr>
                </a:solidFill>
              </a:rPr>
              <a:t>شيميايی</a:t>
            </a:r>
            <a:r>
              <a:rPr lang="fa-IR" sz="2000" dirty="0">
                <a:solidFill>
                  <a:schemeClr val="bg2">
                    <a:lumMod val="10000"/>
                  </a:schemeClr>
                </a:solidFill>
              </a:rPr>
              <a:t> استفاده می شود. چنانچه نمونه برداری و </a:t>
            </a:r>
            <a:r>
              <a:rPr lang="fa-IR" sz="2000" dirty="0" err="1">
                <a:solidFill>
                  <a:schemeClr val="bg2">
                    <a:lumMod val="10000"/>
                  </a:schemeClr>
                </a:solidFill>
              </a:rPr>
              <a:t>آزمايش</a:t>
            </a:r>
            <a:r>
              <a:rPr lang="fa-IR" sz="2000" dirty="0">
                <a:solidFill>
                  <a:schemeClr val="bg2">
                    <a:lumMod val="10000"/>
                  </a:schemeClr>
                </a:solidFill>
              </a:rPr>
              <a:t> بطور </a:t>
            </a:r>
            <a:r>
              <a:rPr lang="fa-IR" sz="2000" dirty="0" err="1">
                <a:solidFill>
                  <a:schemeClr val="bg2">
                    <a:lumMod val="10000"/>
                  </a:schemeClr>
                </a:solidFill>
              </a:rPr>
              <a:t>سيار</a:t>
            </a:r>
            <a:r>
              <a:rPr lang="fa-IR" sz="2000" dirty="0">
                <a:solidFill>
                  <a:schemeClr val="bg2">
                    <a:lumMod val="10000"/>
                  </a:schemeClr>
                </a:solidFill>
              </a:rPr>
              <a:t> انجام شود و امکان استفاده از محلول </a:t>
            </a:r>
            <a:r>
              <a:rPr lang="fa-IR" sz="2000" dirty="0" err="1">
                <a:solidFill>
                  <a:schemeClr val="bg2">
                    <a:lumMod val="10000"/>
                  </a:schemeClr>
                </a:solidFill>
              </a:rPr>
              <a:t>سفيد</a:t>
            </a:r>
            <a:r>
              <a:rPr lang="fa-IR" sz="2000" dirty="0">
                <a:solidFill>
                  <a:schemeClr val="bg2">
                    <a:lumMod val="10000"/>
                  </a:schemeClr>
                </a:solidFill>
              </a:rPr>
              <a:t> کننده خانگی نباشد، لوله حاوی </a:t>
            </a:r>
            <a:r>
              <a:rPr lang="fa-IR" sz="2000" dirty="0" err="1">
                <a:solidFill>
                  <a:schemeClr val="bg2">
                    <a:lumMod val="10000"/>
                  </a:schemeClr>
                </a:solidFill>
              </a:rPr>
              <a:t>بافر</a:t>
            </a:r>
            <a:r>
              <a:rPr lang="fa-IR" sz="2000" dirty="0">
                <a:solidFill>
                  <a:schemeClr val="bg2">
                    <a:lumMod val="10000"/>
                  </a:schemeClr>
                </a:solidFill>
              </a:rPr>
              <a:t> استخراج داخل ظروف </a:t>
            </a:r>
            <a:r>
              <a:rPr lang="fa-IR" sz="2000" dirty="0" err="1">
                <a:solidFill>
                  <a:schemeClr val="bg2">
                    <a:lumMod val="10000"/>
                  </a:schemeClr>
                </a:solidFill>
              </a:rPr>
              <a:t>ايمن</a:t>
            </a:r>
            <a:r>
              <a:rPr lang="fa-IR" sz="2000" dirty="0">
                <a:solidFill>
                  <a:schemeClr val="bg2">
                    <a:lumMod val="10000"/>
                  </a:schemeClr>
                </a:solidFill>
              </a:rPr>
              <a:t> انداخته می شود.</a:t>
            </a:r>
          </a:p>
          <a:p>
            <a:pPr algn="just">
              <a:lnSpc>
                <a:spcPts val="3000"/>
              </a:lnSpc>
            </a:pPr>
            <a:endParaRPr lang="fa-IR" sz="2000" b="1" dirty="0">
              <a:solidFill>
                <a:srgbClr val="C00000"/>
              </a:solidFill>
            </a:endParaRPr>
          </a:p>
          <a:p>
            <a:pPr algn="just">
              <a:lnSpc>
                <a:spcPts val="3000"/>
              </a:lnSpc>
            </a:pPr>
            <a:r>
              <a:rPr lang="fa-IR" sz="2000" b="1" dirty="0">
                <a:solidFill>
                  <a:srgbClr val="C00000"/>
                </a:solidFill>
              </a:rPr>
              <a:t>کاست های استفاده شده: </a:t>
            </a:r>
            <a:r>
              <a:rPr lang="fa-IR" altLang="fa-IR" sz="2000" dirty="0">
                <a:solidFill>
                  <a:schemeClr val="bg2">
                    <a:lumMod val="10000"/>
                  </a:schemeClr>
                </a:solidFill>
              </a:rPr>
              <a:t>در </a:t>
            </a:r>
            <a:r>
              <a:rPr lang="ar-SA" altLang="fa-IR" sz="2000" dirty="0">
                <a:solidFill>
                  <a:schemeClr val="bg2">
                    <a:lumMod val="10000"/>
                  </a:schemeClr>
                </a:solidFill>
              </a:rPr>
              <a:t>کیسه‌های مخصوص دفع پسماند عفوني</a:t>
            </a:r>
            <a:r>
              <a:rPr lang="fa-IR" altLang="fa-IR" sz="2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fa-IR" sz="2000" dirty="0">
                <a:solidFill>
                  <a:schemeClr val="tx1"/>
                </a:solidFill>
              </a:rPr>
              <a:t>(کیسه </a:t>
            </a:r>
            <a:r>
              <a:rPr lang="ar-SA" sz="2000" dirty="0">
                <a:solidFill>
                  <a:schemeClr val="tx1"/>
                </a:solidFill>
              </a:rPr>
              <a:t>زرد</a:t>
            </a:r>
            <a:r>
              <a:rPr lang="fa-IR" sz="2000" dirty="0">
                <a:solidFill>
                  <a:schemeClr val="tx1"/>
                </a:solidFill>
              </a:rPr>
              <a:t> و </a:t>
            </a:r>
            <a:r>
              <a:rPr lang="fa-IR" sz="2000" dirty="0" err="1">
                <a:solidFill>
                  <a:schemeClr val="tx1"/>
                </a:solidFill>
              </a:rPr>
              <a:t>يا</a:t>
            </a:r>
            <a:r>
              <a:rPr lang="fa-IR" sz="2000" dirty="0">
                <a:solidFill>
                  <a:schemeClr val="tx1"/>
                </a:solidFill>
              </a:rPr>
              <a:t> </a:t>
            </a:r>
            <a:r>
              <a:rPr lang="ar-SA" sz="2000" dirty="0">
                <a:solidFill>
                  <a:schemeClr val="tx1"/>
                </a:solidFill>
              </a:rPr>
              <a:t>کیسه </a:t>
            </a:r>
            <a:r>
              <a:rPr lang="fa-IR" sz="2000" dirty="0">
                <a:solidFill>
                  <a:schemeClr val="tx1"/>
                </a:solidFill>
              </a:rPr>
              <a:t>مخصوص </a:t>
            </a:r>
            <a:r>
              <a:rPr lang="ar-SA" sz="2000" dirty="0">
                <a:solidFill>
                  <a:schemeClr val="tx1"/>
                </a:solidFill>
              </a:rPr>
              <a:t>اتوکلاو</a:t>
            </a:r>
            <a:r>
              <a:rPr lang="fa-IR" sz="2000" dirty="0">
                <a:solidFill>
                  <a:schemeClr val="tx1"/>
                </a:solidFill>
              </a:rPr>
              <a:t>) </a:t>
            </a:r>
            <a:r>
              <a:rPr lang="fa-IR" altLang="fa-IR" sz="2000" dirty="0">
                <a:solidFill>
                  <a:schemeClr val="bg2">
                    <a:lumMod val="10000"/>
                  </a:schemeClr>
                </a:solidFill>
              </a:rPr>
              <a:t>انداخته می شود.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28800" y="251460"/>
            <a:ext cx="91439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j-ea"/>
                <a:cs typeface="B Nazanin" panose="00000400000000000000" pitchFamily="2" charset="-78"/>
              </a:defRPr>
            </a:lvl1pPr>
          </a:lstStyle>
          <a:p>
            <a:pPr rtl="1"/>
            <a:r>
              <a:rPr lang="fa-IR" altLang="fa-IR" sz="3200" dirty="0">
                <a:cs typeface="B Titr" panose="00000700000000000000" pitchFamily="2" charset="-78"/>
              </a:rPr>
              <a:t>مديريت </a:t>
            </a:r>
            <a:r>
              <a:rPr lang="fa-IR" altLang="fa-IR" sz="3200" dirty="0" err="1">
                <a:cs typeface="B Titr" panose="00000700000000000000" pitchFamily="2" charset="-78"/>
              </a:rPr>
              <a:t>پسماندهای</a:t>
            </a:r>
            <a:r>
              <a:rPr lang="fa-IR" altLang="fa-IR" sz="3200" dirty="0">
                <a:cs typeface="B Titr" panose="00000700000000000000" pitchFamily="2" charset="-78"/>
              </a:rPr>
              <a:t> آزمایش </a:t>
            </a:r>
            <a:r>
              <a:rPr lang="fa-IR" altLang="fa-IR" sz="3200" dirty="0" err="1">
                <a:cs typeface="B Titr" panose="00000700000000000000" pitchFamily="2" charset="-78"/>
              </a:rPr>
              <a:t>تشخيص</a:t>
            </a:r>
            <a:r>
              <a:rPr lang="fa-IR" altLang="fa-IR" sz="3200" dirty="0">
                <a:cs typeface="B Titr" panose="00000700000000000000" pitchFamily="2" charset="-78"/>
              </a:rPr>
              <a:t> آنتی ژن </a:t>
            </a:r>
            <a:r>
              <a:rPr lang="en-US" altLang="en-US" sz="3400" b="1" dirty="0">
                <a:cs typeface="B Titr" panose="00000700000000000000" pitchFamily="2" charset="-78"/>
              </a:rPr>
              <a:t>SARS CoV-2</a:t>
            </a:r>
            <a:r>
              <a:rPr lang="fa-IR" altLang="en-US" sz="3200" b="1" dirty="0">
                <a:cs typeface="B Titr" panose="00000700000000000000" pitchFamily="2" charset="-78"/>
              </a:rPr>
              <a:t> </a:t>
            </a:r>
            <a:r>
              <a:rPr lang="fa-IR" altLang="fa-IR" sz="3200" dirty="0">
                <a:cs typeface="B Titr" panose="00000700000000000000" pitchFamily="2" charset="-78"/>
              </a:rPr>
              <a:t>:</a:t>
            </a:r>
            <a:br>
              <a:rPr lang="fa-IR" altLang="fa-IR" sz="2800" dirty="0">
                <a:cs typeface="B Titr" panose="00000700000000000000" pitchFamily="2" charset="-78"/>
              </a:rPr>
            </a:br>
            <a:endParaRPr lang="en-US" altLang="fa-IR" sz="28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66791734"/>
      </p:ext>
    </p:extLst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548" y="1257300"/>
            <a:ext cx="11671300" cy="4749800"/>
          </a:xfrm>
        </p:spPr>
        <p:txBody>
          <a:bodyPr rtlCol="0">
            <a:normAutofit/>
          </a:bodyPr>
          <a:lstStyle/>
          <a:p>
            <a:pPr marL="452438" indent="-276225" algn="just">
              <a:lnSpc>
                <a:spcPts val="3000"/>
              </a:lnSpc>
            </a:pPr>
            <a:endParaRPr lang="fa-IR" altLang="fa-IR" sz="2200" dirty="0">
              <a:solidFill>
                <a:srgbClr val="C00000"/>
              </a:solidFill>
            </a:endParaRPr>
          </a:p>
          <a:p>
            <a:pPr marL="452438" indent="-276225" algn="just">
              <a:lnSpc>
                <a:spcPts val="3000"/>
              </a:lnSpc>
            </a:pPr>
            <a:r>
              <a:rPr lang="fa-IR" altLang="fa-IR" sz="2100" b="1" dirty="0">
                <a:solidFill>
                  <a:srgbClr val="C00000"/>
                </a:solidFill>
              </a:rPr>
              <a:t>وسایل حفاظت فردی و سایر وسایل آلوده</a:t>
            </a:r>
            <a:r>
              <a:rPr lang="fa-IR" altLang="fa-IR" sz="2100" dirty="0">
                <a:solidFill>
                  <a:schemeClr val="bg2">
                    <a:lumMod val="10000"/>
                  </a:schemeClr>
                </a:solidFill>
              </a:rPr>
              <a:t>: در </a:t>
            </a:r>
            <a:r>
              <a:rPr lang="ar-SA" altLang="fa-IR" sz="2100" dirty="0">
                <a:solidFill>
                  <a:schemeClr val="bg2">
                    <a:lumMod val="10000"/>
                  </a:schemeClr>
                </a:solidFill>
              </a:rPr>
              <a:t>کیسه‌های مخصوص دفع پسماند عفوني </a:t>
            </a:r>
            <a:r>
              <a:rPr lang="fa-IR" altLang="fa-IR" sz="2100" dirty="0">
                <a:solidFill>
                  <a:schemeClr val="bg2">
                    <a:lumMod val="10000"/>
                  </a:schemeClr>
                </a:solidFill>
              </a:rPr>
              <a:t>(کيسه های </a:t>
            </a:r>
            <a:r>
              <a:rPr lang="ar-SA" altLang="fa-IR" sz="2100" dirty="0">
                <a:solidFill>
                  <a:schemeClr val="bg2">
                    <a:lumMod val="10000"/>
                  </a:schemeClr>
                </a:solidFill>
              </a:rPr>
              <a:t>زرد</a:t>
            </a:r>
            <a:r>
              <a:rPr lang="fa-IR" altLang="fa-IR" sz="2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fa-IR" sz="2100" dirty="0">
                <a:solidFill>
                  <a:schemeClr val="bg2">
                    <a:lumMod val="10000"/>
                  </a:schemeClr>
                </a:solidFill>
              </a:rPr>
              <a:t>یا</a:t>
            </a:r>
            <a:r>
              <a:rPr lang="ar-SA" sz="2100" dirty="0">
                <a:solidFill>
                  <a:schemeClr val="bg2">
                    <a:lumMod val="10000"/>
                  </a:schemeClr>
                </a:solidFill>
              </a:rPr>
              <a:t> کیسه</a:t>
            </a:r>
            <a:r>
              <a:rPr lang="fa-IR" sz="2100" dirty="0">
                <a:solidFill>
                  <a:schemeClr val="bg2">
                    <a:lumMod val="10000"/>
                  </a:schemeClr>
                </a:solidFill>
              </a:rPr>
              <a:t> های مخصوص</a:t>
            </a:r>
            <a:r>
              <a:rPr lang="ar-SA" sz="2100" dirty="0">
                <a:solidFill>
                  <a:schemeClr val="bg2">
                    <a:lumMod val="10000"/>
                  </a:schemeClr>
                </a:solidFill>
              </a:rPr>
              <a:t> اتوکلاو</a:t>
            </a:r>
            <a:r>
              <a:rPr lang="fa-IR" sz="2100" dirty="0">
                <a:solidFill>
                  <a:schemeClr val="bg2">
                    <a:lumMod val="10000"/>
                  </a:schemeClr>
                </a:solidFill>
              </a:rPr>
              <a:t>) </a:t>
            </a:r>
            <a:r>
              <a:rPr lang="fa-IR" altLang="fa-IR" sz="2100" dirty="0">
                <a:solidFill>
                  <a:schemeClr val="bg2">
                    <a:lumMod val="10000"/>
                  </a:schemeClr>
                </a:solidFill>
              </a:rPr>
              <a:t>انداخته می شود </a:t>
            </a:r>
          </a:p>
          <a:p>
            <a:pPr marL="452438" indent="-276225" algn="just">
              <a:lnSpc>
                <a:spcPts val="3000"/>
              </a:lnSpc>
            </a:pPr>
            <a:endParaRPr lang="fa-IR" altLang="fa-IR" sz="2100" b="1" dirty="0">
              <a:solidFill>
                <a:schemeClr val="bg2">
                  <a:lumMod val="10000"/>
                </a:schemeClr>
              </a:solidFill>
            </a:endParaRPr>
          </a:p>
          <a:p>
            <a:pPr marL="452438" indent="-276225" algn="just">
              <a:lnSpc>
                <a:spcPts val="3000"/>
              </a:lnSpc>
              <a:buNone/>
            </a:pPr>
            <a:r>
              <a:rPr lang="fa-IR" altLang="fa-IR" sz="2100" b="1" dirty="0">
                <a:solidFill>
                  <a:srgbClr val="C00000"/>
                </a:solidFill>
              </a:rPr>
              <a:t>نکته</a:t>
            </a:r>
            <a:r>
              <a:rPr lang="fa-IR" altLang="fa-IR" sz="2100" dirty="0">
                <a:solidFill>
                  <a:schemeClr val="bg2">
                    <a:lumMod val="10000"/>
                  </a:schemeClr>
                </a:solidFill>
              </a:rPr>
              <a:t>: در صورت دسترسی به </a:t>
            </a:r>
            <a:r>
              <a:rPr lang="fa-IR" altLang="fa-IR" sz="2100" dirty="0" err="1">
                <a:solidFill>
                  <a:schemeClr val="bg2">
                    <a:lumMod val="10000"/>
                  </a:schemeClr>
                </a:solidFill>
              </a:rPr>
              <a:t>اتوکلاو</a:t>
            </a:r>
            <a:r>
              <a:rPr lang="fa-IR" altLang="fa-IR" sz="2100" dirty="0">
                <a:solidFill>
                  <a:schemeClr val="bg2">
                    <a:lumMod val="10000"/>
                  </a:schemeClr>
                </a:solidFill>
              </a:rPr>
              <a:t>  </a:t>
            </a:r>
            <a:r>
              <a:rPr lang="fa-IR" altLang="fa-IR" sz="2100" dirty="0" err="1">
                <a:solidFill>
                  <a:schemeClr val="bg2">
                    <a:lumMod val="10000"/>
                  </a:schemeClr>
                </a:solidFill>
              </a:rPr>
              <a:t>پسماندهای</a:t>
            </a:r>
            <a:r>
              <a:rPr lang="fa-IR" altLang="fa-IR" sz="2100" dirty="0">
                <a:solidFill>
                  <a:schemeClr val="bg2">
                    <a:lumMod val="10000"/>
                  </a:schemeClr>
                </a:solidFill>
              </a:rPr>
              <a:t> عفونی (که </a:t>
            </a:r>
            <a:r>
              <a:rPr lang="fa-IR" altLang="fa-IR" sz="2100" dirty="0" err="1">
                <a:solidFill>
                  <a:schemeClr val="bg2">
                    <a:lumMod val="10000"/>
                  </a:schemeClr>
                </a:solidFill>
              </a:rPr>
              <a:t>درکيسه</a:t>
            </a:r>
            <a:r>
              <a:rPr lang="fa-IR" altLang="fa-IR" sz="2100" dirty="0">
                <a:solidFill>
                  <a:schemeClr val="bg2">
                    <a:lumMod val="10000"/>
                  </a:schemeClr>
                </a:solidFill>
              </a:rPr>
              <a:t> های مخصوص </a:t>
            </a:r>
            <a:r>
              <a:rPr lang="fa-IR" altLang="fa-IR" sz="2100" dirty="0" err="1">
                <a:solidFill>
                  <a:schemeClr val="bg2">
                    <a:lumMod val="10000"/>
                  </a:schemeClr>
                </a:solidFill>
              </a:rPr>
              <a:t>اتوکلاو</a:t>
            </a:r>
            <a:r>
              <a:rPr lang="fa-IR" altLang="fa-IR" sz="2100" dirty="0">
                <a:solidFill>
                  <a:schemeClr val="bg2">
                    <a:lumMod val="10000"/>
                  </a:schemeClr>
                </a:solidFill>
              </a:rPr>
              <a:t> جمع آوری شده </a:t>
            </a:r>
            <a:r>
              <a:rPr lang="fa-IR" altLang="fa-IR" sz="2100" dirty="0" err="1">
                <a:solidFill>
                  <a:schemeClr val="bg2">
                    <a:lumMod val="10000"/>
                  </a:schemeClr>
                </a:solidFill>
              </a:rPr>
              <a:t>اند</a:t>
            </a:r>
            <a:r>
              <a:rPr lang="fa-IR" altLang="fa-IR" sz="2100" dirty="0">
                <a:solidFill>
                  <a:schemeClr val="bg2">
                    <a:lumMod val="10000"/>
                  </a:schemeClr>
                </a:solidFill>
              </a:rPr>
              <a:t>) و </a:t>
            </a:r>
            <a:r>
              <a:rPr lang="fa-IR" altLang="fa-IR" sz="2100" dirty="0" err="1">
                <a:solidFill>
                  <a:schemeClr val="bg2">
                    <a:lumMod val="10000"/>
                  </a:schemeClr>
                </a:solidFill>
              </a:rPr>
              <a:t>همچنين</a:t>
            </a:r>
            <a:r>
              <a:rPr lang="fa-IR" altLang="fa-IR" sz="2100" dirty="0">
                <a:solidFill>
                  <a:schemeClr val="bg2">
                    <a:lumMod val="10000"/>
                  </a:schemeClr>
                </a:solidFill>
              </a:rPr>
              <a:t> ظروف </a:t>
            </a:r>
            <a:r>
              <a:rPr lang="fa-IR" altLang="fa-IR" sz="2100" dirty="0" err="1">
                <a:solidFill>
                  <a:schemeClr val="bg2">
                    <a:lumMod val="10000"/>
                  </a:schemeClr>
                </a:solidFill>
              </a:rPr>
              <a:t>ايمن</a:t>
            </a:r>
            <a:r>
              <a:rPr lang="fa-IR" altLang="fa-IR" sz="2100" dirty="0">
                <a:solidFill>
                  <a:schemeClr val="bg2">
                    <a:lumMod val="10000"/>
                  </a:schemeClr>
                </a:solidFill>
              </a:rPr>
              <a:t> ابتدا </a:t>
            </a:r>
            <a:r>
              <a:rPr lang="fa-IR" altLang="fa-IR" sz="2100" dirty="0" err="1">
                <a:solidFill>
                  <a:schemeClr val="bg2">
                    <a:lumMod val="10000"/>
                  </a:schemeClr>
                </a:solidFill>
              </a:rPr>
              <a:t>اتوکلاو</a:t>
            </a:r>
            <a:r>
              <a:rPr lang="fa-IR" altLang="fa-IR" sz="2100" dirty="0">
                <a:solidFill>
                  <a:schemeClr val="bg2">
                    <a:lumMod val="10000"/>
                  </a:schemeClr>
                </a:solidFill>
              </a:rPr>
              <a:t> شده و سپس دفع می گردند. </a:t>
            </a:r>
          </a:p>
          <a:p>
            <a:pPr marL="452438" indent="-276225" algn="just">
              <a:lnSpc>
                <a:spcPts val="3000"/>
              </a:lnSpc>
              <a:buNone/>
            </a:pPr>
            <a:r>
              <a:rPr lang="fa-IR" altLang="fa-IR" sz="2100" dirty="0">
                <a:solidFill>
                  <a:schemeClr val="bg2">
                    <a:lumMod val="10000"/>
                  </a:schemeClr>
                </a:solidFill>
              </a:rPr>
              <a:t>	در صورت عدم دسترسی به </a:t>
            </a:r>
            <a:r>
              <a:rPr lang="fa-IR" altLang="fa-IR" sz="2100" dirty="0" err="1">
                <a:solidFill>
                  <a:schemeClr val="bg2">
                    <a:lumMod val="10000"/>
                  </a:schemeClr>
                </a:solidFill>
              </a:rPr>
              <a:t>اتوکلاو</a:t>
            </a:r>
            <a:r>
              <a:rPr lang="fa-IR" altLang="fa-IR" sz="2100" dirty="0">
                <a:solidFill>
                  <a:schemeClr val="bg2">
                    <a:lumMod val="10000"/>
                  </a:schemeClr>
                </a:solidFill>
              </a:rPr>
              <a:t>، </a:t>
            </a:r>
            <a:r>
              <a:rPr lang="fa-IR" altLang="fa-IR" sz="2100" dirty="0" err="1">
                <a:solidFill>
                  <a:schemeClr val="bg2">
                    <a:lumMod val="10000"/>
                  </a:schemeClr>
                </a:solidFill>
              </a:rPr>
              <a:t>پسماندهای</a:t>
            </a:r>
            <a:r>
              <a:rPr lang="fa-IR" altLang="fa-IR" sz="2100" dirty="0">
                <a:solidFill>
                  <a:schemeClr val="bg2">
                    <a:lumMod val="10000"/>
                  </a:schemeClr>
                </a:solidFill>
              </a:rPr>
              <a:t> عفونی و </a:t>
            </a:r>
            <a:r>
              <a:rPr lang="fa-IR" altLang="fa-IR" sz="2100" dirty="0" err="1">
                <a:solidFill>
                  <a:schemeClr val="bg2">
                    <a:lumMod val="10000"/>
                  </a:schemeClr>
                </a:solidFill>
              </a:rPr>
              <a:t>همچنين</a:t>
            </a:r>
            <a:r>
              <a:rPr lang="fa-IR" altLang="fa-IR" sz="2100" dirty="0">
                <a:solidFill>
                  <a:schemeClr val="bg2">
                    <a:lumMod val="10000"/>
                  </a:schemeClr>
                </a:solidFill>
              </a:rPr>
              <a:t> ظروف </a:t>
            </a:r>
            <a:r>
              <a:rPr lang="fa-IR" altLang="fa-IR" sz="2100" dirty="0" err="1">
                <a:solidFill>
                  <a:schemeClr val="bg2">
                    <a:lumMod val="10000"/>
                  </a:schemeClr>
                </a:solidFill>
              </a:rPr>
              <a:t>ايمن</a:t>
            </a:r>
            <a:r>
              <a:rPr lang="fa-IR" altLang="fa-IR" sz="2100" dirty="0">
                <a:solidFill>
                  <a:schemeClr val="bg2">
                    <a:lumMod val="10000"/>
                  </a:schemeClr>
                </a:solidFill>
              </a:rPr>
              <a:t> به مکانی که امکان </a:t>
            </a:r>
            <a:r>
              <a:rPr lang="fa-IR" altLang="fa-IR" sz="2100" dirty="0" err="1">
                <a:solidFill>
                  <a:schemeClr val="bg2">
                    <a:lumMod val="10000"/>
                  </a:schemeClr>
                </a:solidFill>
              </a:rPr>
              <a:t>اتوکلاو</a:t>
            </a:r>
            <a:r>
              <a:rPr lang="fa-IR" altLang="fa-IR" sz="2100" dirty="0">
                <a:solidFill>
                  <a:schemeClr val="bg2">
                    <a:lumMod val="10000"/>
                  </a:schemeClr>
                </a:solidFill>
              </a:rPr>
              <a:t> کردن </a:t>
            </a:r>
            <a:r>
              <a:rPr lang="fa-IR" altLang="fa-IR" sz="2100" dirty="0" err="1">
                <a:solidFill>
                  <a:schemeClr val="bg2">
                    <a:lumMod val="10000"/>
                  </a:schemeClr>
                </a:solidFill>
              </a:rPr>
              <a:t>يا</a:t>
            </a:r>
            <a:r>
              <a:rPr lang="fa-IR" altLang="fa-IR" sz="2100" dirty="0">
                <a:solidFill>
                  <a:schemeClr val="bg2">
                    <a:lumMod val="10000"/>
                  </a:schemeClr>
                </a:solidFill>
              </a:rPr>
              <a:t> سوزاندن در </a:t>
            </a:r>
            <a:r>
              <a:rPr lang="fa-IR" altLang="fa-IR" sz="2100" dirty="0" err="1">
                <a:solidFill>
                  <a:schemeClr val="bg2">
                    <a:lumMod val="10000"/>
                  </a:schemeClr>
                </a:solidFill>
              </a:rPr>
              <a:t>پسماند</a:t>
            </a:r>
            <a:r>
              <a:rPr lang="fa-IR" altLang="fa-IR" sz="2100" dirty="0">
                <a:solidFill>
                  <a:schemeClr val="bg2">
                    <a:lumMod val="10000"/>
                  </a:schemeClr>
                </a:solidFill>
              </a:rPr>
              <a:t> سوز استاندارد وجود دارد، منتقل و در آنجا امحاء شوند</a:t>
            </a:r>
            <a:r>
              <a:rPr lang="fa-IR" altLang="fa-IR" sz="2200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83885" y="405696"/>
            <a:ext cx="91439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j-ea"/>
                <a:cs typeface="B Nazanin" panose="00000400000000000000" pitchFamily="2" charset="-78"/>
              </a:defRPr>
            </a:lvl1pPr>
          </a:lstStyle>
          <a:p>
            <a:pPr rtl="1">
              <a:tabLst>
                <a:tab pos="5111750" algn="l"/>
              </a:tabLst>
            </a:pPr>
            <a:r>
              <a:rPr lang="fa-IR" altLang="fa-IR" sz="3200" dirty="0">
                <a:cs typeface="B Titr" panose="00000700000000000000" pitchFamily="2" charset="-78"/>
              </a:rPr>
              <a:t>مديريت </a:t>
            </a:r>
            <a:r>
              <a:rPr lang="fa-IR" altLang="fa-IR" sz="3200" dirty="0" err="1">
                <a:cs typeface="B Titr" panose="00000700000000000000" pitchFamily="2" charset="-78"/>
              </a:rPr>
              <a:t>پسماندهای</a:t>
            </a:r>
            <a:r>
              <a:rPr lang="fa-IR" altLang="fa-IR" sz="3200" dirty="0">
                <a:cs typeface="B Titr" panose="00000700000000000000" pitchFamily="2" charset="-78"/>
              </a:rPr>
              <a:t> آزمایش </a:t>
            </a:r>
            <a:r>
              <a:rPr lang="fa-IR" altLang="fa-IR" sz="3200" dirty="0" err="1">
                <a:cs typeface="B Titr" panose="00000700000000000000" pitchFamily="2" charset="-78"/>
              </a:rPr>
              <a:t>تشخيص</a:t>
            </a:r>
            <a:r>
              <a:rPr lang="fa-IR" altLang="fa-IR" sz="3200" dirty="0">
                <a:cs typeface="B Titr" panose="00000700000000000000" pitchFamily="2" charset="-78"/>
              </a:rPr>
              <a:t> آنتی ژن </a:t>
            </a:r>
            <a:r>
              <a:rPr lang="en-US" altLang="en-US" sz="3400" b="1" dirty="0">
                <a:cs typeface="B Titr" panose="00000700000000000000" pitchFamily="2" charset="-78"/>
              </a:rPr>
              <a:t>SARS CoV-2</a:t>
            </a:r>
            <a:r>
              <a:rPr lang="fa-IR" altLang="en-US" sz="3200" b="1" dirty="0">
                <a:cs typeface="B Titr" panose="00000700000000000000" pitchFamily="2" charset="-78"/>
              </a:rPr>
              <a:t> </a:t>
            </a:r>
            <a:r>
              <a:rPr lang="fa-IR" altLang="fa-IR" sz="3200" dirty="0">
                <a:cs typeface="B Titr" panose="00000700000000000000" pitchFamily="2" charset="-78"/>
              </a:rPr>
              <a:t>:</a:t>
            </a:r>
            <a:br>
              <a:rPr lang="fa-IR" altLang="fa-IR" sz="2800" dirty="0">
                <a:cs typeface="B Titr" panose="00000700000000000000" pitchFamily="2" charset="-78"/>
              </a:rPr>
            </a:br>
            <a:endParaRPr lang="en-US" altLang="fa-IR" sz="28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68014940"/>
      </p:ext>
    </p:extLst>
  </p:cSld>
  <p:clrMapOvr>
    <a:masterClrMapping/>
  </p:clrMapOvr>
  <p:transition spd="slow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3461" y="2090003"/>
            <a:ext cx="10538854" cy="1450757"/>
          </a:xfrm>
        </p:spPr>
        <p:txBody>
          <a:bodyPr/>
          <a:lstStyle/>
          <a:p>
            <a:r>
              <a:rPr lang="fa-IR" dirty="0"/>
              <a:t>موفق </a:t>
            </a:r>
            <a:r>
              <a:rPr lang="fa-IR" dirty="0" err="1"/>
              <a:t>باشيد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41428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854199" y="430463"/>
            <a:ext cx="8931313" cy="1143000"/>
          </a:xfrm>
        </p:spPr>
        <p:txBody>
          <a:bodyPr>
            <a:normAutofit/>
          </a:bodyPr>
          <a:lstStyle/>
          <a:p>
            <a:pPr rtl="1"/>
            <a:r>
              <a:rPr lang="fa-IR" altLang="en-US" sz="3000" dirty="0" err="1">
                <a:cs typeface="B Titr" panose="00000700000000000000" pitchFamily="2" charset="-78"/>
              </a:rPr>
              <a:t>آزمايش</a:t>
            </a:r>
            <a:r>
              <a:rPr lang="fa-IR" altLang="en-US" sz="3000" dirty="0">
                <a:cs typeface="B Titr" panose="00000700000000000000" pitchFamily="2" charset="-78"/>
              </a:rPr>
              <a:t> </a:t>
            </a:r>
            <a:r>
              <a:rPr lang="fa-IR" altLang="en-US" sz="3000" dirty="0" err="1">
                <a:cs typeface="B Titr" panose="00000700000000000000" pitchFamily="2" charset="-78"/>
              </a:rPr>
              <a:t>تشخيص</a:t>
            </a:r>
            <a:r>
              <a:rPr lang="fa-IR" altLang="en-US" sz="3000" dirty="0">
                <a:cs typeface="B Titr" panose="00000700000000000000" pitchFamily="2" charset="-78"/>
              </a:rPr>
              <a:t> آنتی ژن  </a:t>
            </a:r>
            <a:r>
              <a:rPr lang="en-US" altLang="en-US" sz="3000" b="1" dirty="0">
                <a:cs typeface="B Titr" panose="00000700000000000000" pitchFamily="2" charset="-78"/>
              </a:rPr>
              <a:t>SARS CoV-2</a:t>
            </a:r>
            <a:r>
              <a:rPr lang="fa-IR" altLang="en-US" sz="3000" b="1" dirty="0">
                <a:cs typeface="B Titr" panose="00000700000000000000" pitchFamily="2" charset="-78"/>
              </a:rPr>
              <a:t> کجا  </a:t>
            </a:r>
            <a:r>
              <a:rPr lang="fa-IR" altLang="en-US" sz="3000" b="1" u="sng" dirty="0">
                <a:solidFill>
                  <a:srgbClr val="C00000"/>
                </a:solidFill>
                <a:cs typeface="B Titr" panose="00000700000000000000" pitchFamily="2" charset="-78"/>
              </a:rPr>
              <a:t>کاربرد ندارد </a:t>
            </a:r>
            <a:r>
              <a:rPr lang="fa-IR" altLang="en-US" sz="3000" b="1" dirty="0">
                <a:cs typeface="B Titr" panose="00000700000000000000" pitchFamily="2" charset="-78"/>
              </a:rPr>
              <a:t>:</a:t>
            </a:r>
            <a:br>
              <a:rPr lang="fa-IR" altLang="en-US" sz="3000" dirty="0">
                <a:solidFill>
                  <a:srgbClr val="C00000"/>
                </a:solidFill>
                <a:cs typeface="B Titr" panose="00000700000000000000" pitchFamily="2" charset="-78"/>
              </a:rPr>
            </a:br>
            <a:endParaRPr lang="en-US" altLang="en-US" sz="3000" b="1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7800" y="1737360"/>
            <a:ext cx="11481516" cy="431376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sz="2400" dirty="0">
                <a:solidFill>
                  <a:schemeClr val="tx1"/>
                </a:solidFill>
              </a:rPr>
              <a:t>افراد بدون علامت که سابقه تماس با </a:t>
            </a:r>
            <a:r>
              <a:rPr lang="fa-IR" sz="2400" dirty="0" err="1">
                <a:solidFill>
                  <a:schemeClr val="tx1"/>
                </a:solidFill>
              </a:rPr>
              <a:t>بيمار</a:t>
            </a:r>
            <a:r>
              <a:rPr lang="fa-IR" sz="2400" dirty="0">
                <a:solidFill>
                  <a:schemeClr val="tx1"/>
                </a:solidFill>
              </a:rPr>
              <a:t> مبتلا ندارند</a:t>
            </a:r>
          </a:p>
          <a:p>
            <a:pPr>
              <a:lnSpc>
                <a:spcPct val="150000"/>
              </a:lnSpc>
            </a:pPr>
            <a:r>
              <a:rPr lang="fa-IR" sz="2400" dirty="0">
                <a:solidFill>
                  <a:schemeClr val="tx1"/>
                </a:solidFill>
              </a:rPr>
              <a:t>در اجتماعات کوچک (مثل خانه سالمندان، پادگان ، مدرسه، محل کار، ...) چنانچه مورد مبتلا به کوويد-19 وجود ندارد </a:t>
            </a:r>
            <a:r>
              <a:rPr lang="fa-IR" sz="2400" dirty="0" err="1">
                <a:solidFill>
                  <a:schemeClr val="tx1"/>
                </a:solidFill>
              </a:rPr>
              <a:t>يا</a:t>
            </a:r>
            <a:r>
              <a:rPr lang="fa-IR" sz="2400" dirty="0">
                <a:solidFill>
                  <a:schemeClr val="tx1"/>
                </a:solidFill>
              </a:rPr>
              <a:t> اندک است</a:t>
            </a:r>
          </a:p>
          <a:p>
            <a:pPr>
              <a:lnSpc>
                <a:spcPct val="150000"/>
              </a:lnSpc>
            </a:pPr>
            <a:r>
              <a:rPr lang="fa-IR" sz="2400" dirty="0" err="1">
                <a:solidFill>
                  <a:schemeClr val="tx1"/>
                </a:solidFill>
              </a:rPr>
              <a:t>شناسايی</a:t>
            </a:r>
            <a:r>
              <a:rPr lang="fa-IR" sz="2400" dirty="0">
                <a:solidFill>
                  <a:schemeClr val="tx1"/>
                </a:solidFill>
              </a:rPr>
              <a:t> </a:t>
            </a:r>
            <a:r>
              <a:rPr lang="fa-IR" sz="2400" dirty="0" err="1">
                <a:solidFill>
                  <a:schemeClr val="tx1"/>
                </a:solidFill>
              </a:rPr>
              <a:t>ابتلاء</a:t>
            </a:r>
            <a:r>
              <a:rPr lang="fa-IR" sz="2400" dirty="0">
                <a:solidFill>
                  <a:schemeClr val="tx1"/>
                </a:solidFill>
              </a:rPr>
              <a:t> مسافران در محل های ورودی </a:t>
            </a:r>
          </a:p>
          <a:p>
            <a:pPr>
              <a:lnSpc>
                <a:spcPct val="150000"/>
              </a:lnSpc>
            </a:pPr>
            <a:r>
              <a:rPr lang="fa-IR" sz="2400" dirty="0" err="1">
                <a:solidFill>
                  <a:schemeClr val="tx1"/>
                </a:solidFill>
              </a:rPr>
              <a:t>شناسايی</a:t>
            </a:r>
            <a:r>
              <a:rPr lang="fa-IR" sz="2400" dirty="0">
                <a:solidFill>
                  <a:schemeClr val="tx1"/>
                </a:solidFill>
              </a:rPr>
              <a:t> ابتلا قبل از اهداء خون</a:t>
            </a:r>
          </a:p>
          <a:p>
            <a:pPr>
              <a:lnSpc>
                <a:spcPct val="150000"/>
              </a:lnSpc>
            </a:pPr>
            <a:r>
              <a:rPr lang="fa-IR" sz="2400" dirty="0">
                <a:solidFill>
                  <a:schemeClr val="tx1"/>
                </a:solidFill>
              </a:rPr>
              <a:t>.......</a:t>
            </a:r>
          </a:p>
          <a:p>
            <a:pPr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136306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2784356" y="1655885"/>
            <a:ext cx="9245864" cy="385010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fa-IR" altLang="en-US" sz="2400" b="1" u="sng" dirty="0">
              <a:solidFill>
                <a:srgbClr val="C00000"/>
              </a:solidFill>
              <a:latin typeface="+mj-lt"/>
              <a:ea typeface="+mj-ea"/>
              <a:cs typeface="B Titr" panose="00000700000000000000" pitchFamily="2" charset="-78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fa-IR" altLang="en-US" sz="2200" b="1" dirty="0">
                <a:solidFill>
                  <a:srgbClr val="C00000"/>
                </a:solidFill>
              </a:rPr>
              <a:t>در دسترس تر</a:t>
            </a:r>
            <a:endParaRPr lang="en-US" altLang="en-US" sz="2200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fa-IR" altLang="en-US" sz="2200" b="1" dirty="0">
                <a:solidFill>
                  <a:srgbClr val="C00000"/>
                </a:solidFill>
              </a:rPr>
              <a:t>آسان تر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fa-IR" altLang="en-US" sz="2200" b="1" dirty="0">
                <a:solidFill>
                  <a:srgbClr val="C00000"/>
                </a:solidFill>
              </a:rPr>
              <a:t>ارزان تر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fa-IR" altLang="en-US" sz="2200" b="1" dirty="0" err="1">
                <a:solidFill>
                  <a:srgbClr val="C00000"/>
                </a:solidFill>
              </a:rPr>
              <a:t>سريع</a:t>
            </a:r>
            <a:r>
              <a:rPr lang="fa-IR" altLang="en-US" sz="2200" b="1" dirty="0">
                <a:solidFill>
                  <a:srgbClr val="C00000"/>
                </a:solidFill>
              </a:rPr>
              <a:t> تر</a:t>
            </a:r>
          </a:p>
        </p:txBody>
      </p:sp>
      <p:sp>
        <p:nvSpPr>
          <p:cNvPr id="4" name="Rectangle 3"/>
          <p:cNvSpPr/>
          <p:nvPr/>
        </p:nvSpPr>
        <p:spPr>
          <a:xfrm>
            <a:off x="5090209" y="2501075"/>
            <a:ext cx="4917084" cy="2646878"/>
          </a:xfrm>
          <a:prstGeom prst="rect">
            <a:avLst/>
          </a:prstGeo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2438" indent="-452438" algn="r" rtl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fa-IR" sz="2000" b="1" u="sng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گسترده تر شدن دامنه انجام </a:t>
            </a:r>
            <a:r>
              <a:rPr lang="fa-IR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آزمايش و بهبود دسترسی عموم به آزمايش تشخيصی کوويد-19</a:t>
            </a:r>
          </a:p>
          <a:p>
            <a:pPr marL="452438" indent="-452438" algn="r" rtl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fa-IR" sz="2000" b="1" u="sng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افزايش تعداد انجام </a:t>
            </a:r>
            <a:r>
              <a:rPr lang="fa-IR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آزمايش تشخيصی کوويد-19</a:t>
            </a:r>
          </a:p>
          <a:p>
            <a:pPr marL="452438" indent="-452438" algn="r" rtl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fa-IR" sz="2000" b="1" u="sng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افزايش سرعت</a:t>
            </a:r>
            <a:r>
              <a:rPr lang="fa-IR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 در زمان آماده شدن نتيجه آزمايش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10007293" y="3604732"/>
            <a:ext cx="554794" cy="2508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82883" y="0"/>
            <a:ext cx="10538854" cy="1450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j-ea"/>
                <a:cs typeface="B Nazanin" panose="00000400000000000000" pitchFamily="2" charset="-78"/>
              </a:defRPr>
            </a:lvl1pPr>
          </a:lstStyle>
          <a:p>
            <a:pPr rtl="1">
              <a:lnSpc>
                <a:spcPct val="150000"/>
              </a:lnSpc>
            </a:pPr>
            <a:r>
              <a:rPr lang="fa-IR" altLang="en-US" sz="3000" dirty="0">
                <a:cs typeface="B Titr" panose="00000700000000000000" pitchFamily="2" charset="-78"/>
              </a:rPr>
              <a:t>نقاط </a:t>
            </a:r>
            <a:r>
              <a:rPr lang="fa-IR" altLang="en-US" sz="3000" dirty="0">
                <a:solidFill>
                  <a:srgbClr val="C00000"/>
                </a:solidFill>
                <a:cs typeface="B Titr" panose="00000700000000000000" pitchFamily="2" charset="-78"/>
              </a:rPr>
              <a:t>قوت</a:t>
            </a:r>
            <a:r>
              <a:rPr lang="fa-IR" altLang="en-US" sz="3000" dirty="0">
                <a:cs typeface="B Titr" panose="00000700000000000000" pitchFamily="2" charset="-78"/>
              </a:rPr>
              <a:t> </a:t>
            </a:r>
            <a:r>
              <a:rPr lang="fa-IR" altLang="en-US" sz="3000" dirty="0" err="1">
                <a:cs typeface="B Titr" panose="00000700000000000000" pitchFamily="2" charset="-78"/>
              </a:rPr>
              <a:t>آزمايش</a:t>
            </a:r>
            <a:r>
              <a:rPr lang="fa-IR" altLang="en-US" sz="3000" dirty="0">
                <a:cs typeface="B Titr" panose="00000700000000000000" pitchFamily="2" charset="-78"/>
              </a:rPr>
              <a:t> تشخیص آنتی ژن  </a:t>
            </a:r>
            <a:r>
              <a:rPr lang="en-US" altLang="en-US" sz="3000" b="1" dirty="0">
                <a:cs typeface="B Titr" panose="00000700000000000000" pitchFamily="2" charset="-78"/>
              </a:rPr>
              <a:t>SARS CoV-2</a:t>
            </a:r>
            <a:r>
              <a:rPr lang="fa-IR" altLang="en-US" sz="3000" b="1" dirty="0">
                <a:cs typeface="B Titr" panose="00000700000000000000" pitchFamily="2" charset="-78"/>
              </a:rPr>
              <a:t> </a:t>
            </a:r>
            <a:br>
              <a:rPr lang="fa-IR" altLang="en-US" sz="3000" dirty="0">
                <a:cs typeface="B Titr" panose="00000700000000000000" pitchFamily="2" charset="-78"/>
              </a:rPr>
            </a:br>
            <a:r>
              <a:rPr lang="fa-IR" altLang="en-US" sz="3000" dirty="0">
                <a:cs typeface="B Titr" panose="00000700000000000000" pitchFamily="2" charset="-78"/>
              </a:rPr>
              <a:t>در </a:t>
            </a:r>
            <a:r>
              <a:rPr lang="fa-IR" altLang="en-US" sz="3000" dirty="0" err="1">
                <a:cs typeface="B Titr" panose="00000700000000000000" pitchFamily="2" charset="-78"/>
              </a:rPr>
              <a:t>مقايسه</a:t>
            </a:r>
            <a:r>
              <a:rPr lang="fa-IR" altLang="en-US" sz="3000" dirty="0">
                <a:cs typeface="B Titr" panose="00000700000000000000" pitchFamily="2" charset="-78"/>
              </a:rPr>
              <a:t> با روش </a:t>
            </a:r>
            <a:r>
              <a:rPr lang="fa-IR" altLang="en-US" sz="3000" dirty="0" err="1">
                <a:cs typeface="B Titr" panose="00000700000000000000" pitchFamily="2" charset="-78"/>
              </a:rPr>
              <a:t>تشخيص</a:t>
            </a:r>
            <a:r>
              <a:rPr lang="fa-IR" altLang="en-US" sz="3000" dirty="0">
                <a:cs typeface="B Titr" panose="00000700000000000000" pitchFamily="2" charset="-78"/>
              </a:rPr>
              <a:t> </a:t>
            </a:r>
            <a:r>
              <a:rPr lang="fa-IR" altLang="en-US" sz="3000" dirty="0" err="1">
                <a:cs typeface="B Titr" panose="00000700000000000000" pitchFamily="2" charset="-78"/>
              </a:rPr>
              <a:t>مولکولی</a:t>
            </a:r>
            <a:r>
              <a:rPr lang="fa-IR" altLang="en-US" sz="3000" dirty="0">
                <a:cs typeface="B Titr" panose="00000700000000000000" pitchFamily="2" charset="-78"/>
              </a:rPr>
              <a:t> (تست</a:t>
            </a:r>
            <a:r>
              <a:rPr lang="en-US" altLang="en-US" sz="3000" dirty="0">
                <a:cs typeface="B Titr" panose="00000700000000000000" pitchFamily="2" charset="-78"/>
              </a:rPr>
              <a:t> (</a:t>
            </a:r>
            <a:r>
              <a:rPr lang="en-US" altLang="en-US" sz="3000" b="1" dirty="0">
                <a:cs typeface="B Titr" panose="00000700000000000000" pitchFamily="2" charset="-78"/>
              </a:rPr>
              <a:t>PCR</a:t>
            </a:r>
          </a:p>
        </p:txBody>
      </p:sp>
      <p:sp>
        <p:nvSpPr>
          <p:cNvPr id="2" name="Rectangle 1"/>
          <p:cNvSpPr/>
          <p:nvPr/>
        </p:nvSpPr>
        <p:spPr>
          <a:xfrm>
            <a:off x="267370" y="2501075"/>
            <a:ext cx="4339772" cy="2646878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lvl="0" algn="ctr" rtl="1">
              <a:lnSpc>
                <a:spcPct val="150000"/>
              </a:lnSpc>
              <a:spcBef>
                <a:spcPct val="20000"/>
              </a:spcBef>
            </a:pPr>
            <a:r>
              <a:rPr lang="fa-IR" sz="2000" b="1" dirty="0">
                <a:solidFill>
                  <a:srgbClr val="C00000"/>
                </a:solidFill>
                <a:cs typeface="B Nazanin" panose="00000400000000000000" pitchFamily="2" charset="-78"/>
              </a:rPr>
              <a:t>تسريع و تسهيل در شناسايی مبتلايان</a:t>
            </a:r>
          </a:p>
          <a:p>
            <a:pPr lvl="0" algn="ctr" rtl="1">
              <a:lnSpc>
                <a:spcPct val="150000"/>
              </a:lnSpc>
              <a:spcBef>
                <a:spcPct val="20000"/>
              </a:spcBef>
            </a:pPr>
            <a:endParaRPr lang="fa-IR" sz="2000" b="1" dirty="0">
              <a:solidFill>
                <a:srgbClr val="C00000"/>
              </a:solidFill>
              <a:cs typeface="B Nazanin" panose="00000400000000000000" pitchFamily="2" charset="-78"/>
            </a:endParaRPr>
          </a:p>
          <a:p>
            <a:pPr lvl="0" algn="ctr" rtl="1">
              <a:lnSpc>
                <a:spcPct val="150000"/>
              </a:lnSpc>
              <a:spcBef>
                <a:spcPct val="20000"/>
              </a:spcBef>
            </a:pPr>
            <a:r>
              <a:rPr lang="fa-IR" sz="2000" b="1" dirty="0">
                <a:solidFill>
                  <a:srgbClr val="C00000"/>
                </a:solidFill>
                <a:cs typeface="B Nazanin" panose="00000400000000000000" pitchFamily="2" charset="-78"/>
              </a:rPr>
              <a:t> کاهش ريسک گسترش بيماری</a:t>
            </a:r>
          </a:p>
          <a:p>
            <a:pPr lvl="0" algn="ctr" rtl="1">
              <a:lnSpc>
                <a:spcPct val="150000"/>
              </a:lnSpc>
              <a:spcBef>
                <a:spcPct val="20000"/>
              </a:spcBef>
            </a:pPr>
            <a:endParaRPr lang="fa-IR" sz="2000" b="1" dirty="0">
              <a:solidFill>
                <a:srgbClr val="C00000"/>
              </a:solidFill>
              <a:cs typeface="B Nazanin" panose="00000400000000000000" pitchFamily="2" charset="-78"/>
            </a:endParaRPr>
          </a:p>
          <a:p>
            <a:pPr lvl="0" algn="ctr" rtl="1">
              <a:lnSpc>
                <a:spcPct val="150000"/>
              </a:lnSpc>
              <a:spcBef>
                <a:spcPct val="20000"/>
              </a:spcBef>
            </a:pPr>
            <a:r>
              <a:rPr lang="fa-IR" sz="2000" b="1" dirty="0">
                <a:solidFill>
                  <a:srgbClr val="C00000"/>
                </a:solidFill>
                <a:cs typeface="B Nazanin" panose="00000400000000000000" pitchFamily="2" charset="-78"/>
              </a:rPr>
              <a:t>کاهش ناتوانی و مرگ و مير ناشی از بيماری</a:t>
            </a:r>
            <a:endParaRPr lang="en-US" sz="2000" b="1" dirty="0">
              <a:solidFill>
                <a:srgbClr val="C00000"/>
              </a:solidFill>
              <a:cs typeface="B Nazanin" panose="00000400000000000000" pitchFamily="2" charset="-78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4620820" y="3681434"/>
            <a:ext cx="554794" cy="2508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 rot="16200000">
            <a:off x="2089825" y="3245173"/>
            <a:ext cx="437057" cy="2344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 rot="16200000">
            <a:off x="2082760" y="4247209"/>
            <a:ext cx="437057" cy="2344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469226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82883" y="0"/>
            <a:ext cx="10538854" cy="1450757"/>
          </a:xfrm>
        </p:spPr>
        <p:txBody>
          <a:bodyPr>
            <a:noAutofit/>
          </a:bodyPr>
          <a:lstStyle/>
          <a:p>
            <a:pPr rtl="1">
              <a:lnSpc>
                <a:spcPct val="150000"/>
              </a:lnSpc>
            </a:pPr>
            <a:r>
              <a:rPr lang="fa-IR" altLang="en-US" sz="3000" dirty="0">
                <a:cs typeface="B Titr" panose="00000700000000000000" pitchFamily="2" charset="-78"/>
              </a:rPr>
              <a:t>نقاط </a:t>
            </a:r>
            <a:r>
              <a:rPr lang="fa-IR" altLang="en-US" sz="3000" dirty="0">
                <a:solidFill>
                  <a:srgbClr val="C00000"/>
                </a:solidFill>
                <a:cs typeface="B Titr" panose="00000700000000000000" pitchFamily="2" charset="-78"/>
              </a:rPr>
              <a:t>ضعف</a:t>
            </a:r>
            <a:r>
              <a:rPr lang="fa-IR" altLang="en-US" sz="3000" dirty="0">
                <a:cs typeface="B Titr" panose="00000700000000000000" pitchFamily="2" charset="-78"/>
              </a:rPr>
              <a:t> آزمايش تشخیص آنتی ژن  </a:t>
            </a:r>
            <a:r>
              <a:rPr lang="en-US" altLang="en-US" sz="3000" b="1" dirty="0">
                <a:cs typeface="B Titr" panose="00000700000000000000" pitchFamily="2" charset="-78"/>
              </a:rPr>
              <a:t>SARS CoV-2</a:t>
            </a:r>
            <a:r>
              <a:rPr lang="fa-IR" altLang="en-US" sz="3000" b="1" dirty="0">
                <a:cs typeface="B Titr" panose="00000700000000000000" pitchFamily="2" charset="-78"/>
              </a:rPr>
              <a:t> </a:t>
            </a:r>
            <a:br>
              <a:rPr lang="fa-IR" altLang="en-US" sz="3000" dirty="0">
                <a:cs typeface="B Titr" panose="00000700000000000000" pitchFamily="2" charset="-78"/>
              </a:rPr>
            </a:br>
            <a:r>
              <a:rPr lang="fa-IR" altLang="en-US" sz="3000" dirty="0">
                <a:cs typeface="B Titr" panose="00000700000000000000" pitchFamily="2" charset="-78"/>
              </a:rPr>
              <a:t>در مقايسه با روش تشخيص مولکولی (تست</a:t>
            </a:r>
            <a:r>
              <a:rPr lang="en-US" altLang="en-US" sz="3000" dirty="0">
                <a:cs typeface="B Titr" panose="00000700000000000000" pitchFamily="2" charset="-78"/>
              </a:rPr>
              <a:t> (</a:t>
            </a:r>
            <a:r>
              <a:rPr lang="en-US" altLang="en-US" sz="3000" b="1" dirty="0">
                <a:cs typeface="B Titr" panose="00000700000000000000" pitchFamily="2" charset="-78"/>
              </a:rPr>
              <a:t>PCR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35577" y="1755920"/>
            <a:ext cx="10875702" cy="4416643"/>
          </a:xfrm>
        </p:spPr>
        <p:txBody>
          <a:bodyPr>
            <a:normAutofit/>
          </a:bodyPr>
          <a:lstStyle/>
          <a:p>
            <a:pPr marL="0" indent="0" algn="just">
              <a:lnSpc>
                <a:spcPts val="3000"/>
              </a:lnSpc>
              <a:spcBef>
                <a:spcPts val="0"/>
              </a:spcBef>
              <a:buNone/>
            </a:pPr>
            <a:r>
              <a:rPr lang="fa-IR" altLang="en-US" sz="2200" b="1" dirty="0">
                <a:solidFill>
                  <a:srgbClr val="C00000"/>
                </a:solidFill>
              </a:rPr>
              <a:t>نتايج منفی کاذب ( به دست آمدن نتيجه منفی، در </a:t>
            </a:r>
            <a:r>
              <a:rPr lang="fa-IR" altLang="en-US" sz="2200" b="1" dirty="0" err="1">
                <a:solidFill>
                  <a:srgbClr val="C00000"/>
                </a:solidFill>
              </a:rPr>
              <a:t>حالي</a:t>
            </a:r>
            <a:r>
              <a:rPr lang="fa-IR" altLang="en-US" sz="2200" b="1" dirty="0">
                <a:solidFill>
                  <a:srgbClr val="C00000"/>
                </a:solidFill>
              </a:rPr>
              <a:t> که فرد مبتلا است) </a:t>
            </a:r>
            <a:r>
              <a:rPr lang="fa-IR" altLang="en-US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marL="0" indent="0" algn="just">
              <a:lnSpc>
                <a:spcPts val="3000"/>
              </a:lnSpc>
              <a:spcBef>
                <a:spcPts val="0"/>
              </a:spcBef>
              <a:buNone/>
            </a:pPr>
            <a:r>
              <a:rPr lang="fa-IR" altLang="en-US" sz="2200" b="1" dirty="0">
                <a:solidFill>
                  <a:srgbClr val="C00000"/>
                </a:solidFill>
              </a:rPr>
              <a:t> </a:t>
            </a:r>
            <a:r>
              <a:rPr lang="fa-IR" altLang="en-US" sz="2100" dirty="0"/>
              <a:t>احتمال  </a:t>
            </a:r>
            <a:r>
              <a:rPr lang="fa-IR" altLang="en-US" sz="2100" dirty="0" err="1"/>
              <a:t>نتايج</a:t>
            </a:r>
            <a:r>
              <a:rPr lang="fa-IR" altLang="en-US" sz="2100" dirty="0"/>
              <a:t> منفی کاذب در این آزمایش وجود دارد. </a:t>
            </a:r>
            <a:r>
              <a:rPr lang="fa-IR" altLang="en-US" sz="2100" dirty="0" err="1"/>
              <a:t>بنابراين</a:t>
            </a:r>
            <a:r>
              <a:rPr lang="fa-IR" altLang="en-US" sz="2100" dirty="0"/>
              <a:t> </a:t>
            </a:r>
            <a:r>
              <a:rPr lang="fa-IR" altLang="en-US" sz="2100" b="1" u="sng" dirty="0"/>
              <a:t>نتيجه آزمايش منفی احتمال عفونت را رد نمی کند</a:t>
            </a:r>
            <a:r>
              <a:rPr lang="fa-IR" altLang="en-US" sz="2100" dirty="0"/>
              <a:t>.</a:t>
            </a:r>
            <a:r>
              <a:rPr lang="fa-IR" altLang="fa-IR" sz="2100" dirty="0"/>
              <a:t> برای تاييد نتيجه منفی لا</a:t>
            </a:r>
            <a:r>
              <a:rPr lang="fa-IR" altLang="en-US" sz="2100" dirty="0"/>
              <a:t>زم است آزمايش تشخيص مولکولی انجام شود. </a:t>
            </a:r>
            <a:r>
              <a:rPr lang="fa-IR" altLang="fa-IR" sz="2100" dirty="0"/>
              <a:t>(</a:t>
            </a:r>
            <a:r>
              <a:rPr lang="fa-IR" altLang="en-US" sz="2100" dirty="0"/>
              <a:t>در مطالعات سازمان بهداشت جهانی </a:t>
            </a:r>
            <a:r>
              <a:rPr lang="fa-IR" altLang="en-US" sz="2100" dirty="0" err="1"/>
              <a:t>حساسيت</a:t>
            </a:r>
            <a:r>
              <a:rPr lang="fa-IR" altLang="en-US" sz="2100" dirty="0"/>
              <a:t> نسبی روش های سريع شناسايی آنتی ژن در </a:t>
            </a:r>
            <a:r>
              <a:rPr lang="fa-IR" altLang="en-US" sz="2100" dirty="0" err="1"/>
              <a:t>مقايسه</a:t>
            </a:r>
            <a:r>
              <a:rPr lang="fa-IR" altLang="en-US" sz="2100" dirty="0"/>
              <a:t> با روش تشخيص مولکولی، به طور متوسط حدود 80% بوده است). هر چه بار </a:t>
            </a:r>
            <a:r>
              <a:rPr lang="fa-IR" altLang="en-US" sz="2100" dirty="0" err="1"/>
              <a:t>ويروسی</a:t>
            </a:r>
            <a:r>
              <a:rPr lang="fa-IR" altLang="en-US" sz="2100" dirty="0"/>
              <a:t> </a:t>
            </a:r>
            <a:r>
              <a:rPr lang="fa-IR" altLang="en-US" sz="2100" dirty="0" err="1"/>
              <a:t>بيشتر</a:t>
            </a:r>
            <a:r>
              <a:rPr lang="fa-IR" altLang="en-US" sz="2100" dirty="0"/>
              <a:t> باشد، احتمال نتيجه منفی کاذب کمتراست. بيماران با بار </a:t>
            </a:r>
            <a:r>
              <a:rPr lang="fa-IR" altLang="en-US" sz="2100" dirty="0" err="1"/>
              <a:t>ويروسی</a:t>
            </a:r>
            <a:r>
              <a:rPr lang="fa-IR" altLang="en-US" sz="2100" dirty="0"/>
              <a:t> بالا (معمولا بين روزهای 5 تا 7 شروع علائم) به خوبی شناسايی می شوند.</a:t>
            </a:r>
          </a:p>
          <a:p>
            <a:pPr marL="266700" indent="-177800" algn="just">
              <a:lnSpc>
                <a:spcPts val="3000"/>
              </a:lnSpc>
              <a:spcBef>
                <a:spcPts val="0"/>
              </a:spcBef>
              <a:buFont typeface="Arial" panose="020B0604020202090204" pitchFamily="34" charset="0"/>
              <a:buChar char="•"/>
            </a:pPr>
            <a:r>
              <a:rPr lang="fa-IR" altLang="en-US" sz="2100" dirty="0"/>
              <a:t>هر چه </a:t>
            </a:r>
            <a:r>
              <a:rPr lang="fa-IR" altLang="en-US" sz="2100" dirty="0" err="1"/>
              <a:t>شيوع</a:t>
            </a:r>
            <a:r>
              <a:rPr lang="fa-IR" altLang="en-US" sz="2100" dirty="0"/>
              <a:t> </a:t>
            </a:r>
            <a:r>
              <a:rPr lang="fa-IR" altLang="en-US" sz="2100" dirty="0" err="1"/>
              <a:t>بيماری</a:t>
            </a:r>
            <a:r>
              <a:rPr lang="fa-IR" altLang="en-US" sz="2100" dirty="0"/>
              <a:t> در جامعه </a:t>
            </a:r>
            <a:r>
              <a:rPr lang="fa-IR" altLang="en-US" sz="2100" dirty="0" err="1"/>
              <a:t>بيشتر</a:t>
            </a:r>
            <a:r>
              <a:rPr lang="fa-IR" altLang="en-US" sz="2100" dirty="0"/>
              <a:t> باشد احتمال </a:t>
            </a:r>
            <a:r>
              <a:rPr lang="fa-IR" altLang="en-US" sz="2100" dirty="0" err="1"/>
              <a:t>نتيجه</a:t>
            </a:r>
            <a:r>
              <a:rPr lang="fa-IR" altLang="en-US" sz="2100" dirty="0"/>
              <a:t> منفی کاذب کمتر است</a:t>
            </a:r>
          </a:p>
          <a:p>
            <a:pPr indent="-190500" algn="just">
              <a:lnSpc>
                <a:spcPts val="3000"/>
              </a:lnSpc>
              <a:spcBef>
                <a:spcPts val="0"/>
              </a:spcBef>
              <a:buFont typeface="Arial" panose="020B0604020202090204" pitchFamily="34" charset="0"/>
              <a:buChar char="•"/>
            </a:pPr>
            <a:endParaRPr lang="fa-IR" altLang="en-US" sz="2200" dirty="0"/>
          </a:p>
          <a:p>
            <a:pPr marL="0" indent="0" algn="just">
              <a:lnSpc>
                <a:spcPts val="3000"/>
              </a:lnSpc>
              <a:spcBef>
                <a:spcPts val="0"/>
              </a:spcBef>
              <a:buNone/>
            </a:pPr>
            <a:r>
              <a:rPr lang="fa-IR" altLang="en-US" sz="2200" b="1" dirty="0">
                <a:solidFill>
                  <a:srgbClr val="C00000"/>
                </a:solidFill>
              </a:rPr>
              <a:t>نتايج مثبت کاذب ( بدست آمدن نتيجه مثبت، در </a:t>
            </a:r>
            <a:r>
              <a:rPr lang="fa-IR" altLang="en-US" sz="2200" b="1" dirty="0" err="1">
                <a:solidFill>
                  <a:srgbClr val="C00000"/>
                </a:solidFill>
              </a:rPr>
              <a:t>حالي</a:t>
            </a:r>
            <a:r>
              <a:rPr lang="fa-IR" altLang="en-US" sz="2200" b="1" dirty="0">
                <a:solidFill>
                  <a:srgbClr val="C00000"/>
                </a:solidFill>
              </a:rPr>
              <a:t> که فرد سالم است) </a:t>
            </a:r>
            <a:r>
              <a:rPr lang="fa-IR" altLang="en-US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marL="0" indent="0" algn="just">
              <a:lnSpc>
                <a:spcPts val="3000"/>
              </a:lnSpc>
              <a:spcBef>
                <a:spcPts val="0"/>
              </a:spcBef>
              <a:buNone/>
            </a:pPr>
            <a:r>
              <a:rPr lang="fa-IR" altLang="en-US" sz="2200" b="1" dirty="0">
                <a:solidFill>
                  <a:srgbClr val="C00000"/>
                </a:solidFill>
              </a:rPr>
              <a:t> </a:t>
            </a:r>
            <a:r>
              <a:rPr lang="fa-IR" altLang="en-US" sz="2100" dirty="0"/>
              <a:t>احتمال</a:t>
            </a:r>
            <a:r>
              <a:rPr lang="fa-IR" altLang="en-US" sz="2100" b="1" dirty="0">
                <a:solidFill>
                  <a:srgbClr val="C00000"/>
                </a:solidFill>
              </a:rPr>
              <a:t> </a:t>
            </a:r>
            <a:r>
              <a:rPr lang="fa-IR" altLang="fa-IR" sz="2100" dirty="0"/>
              <a:t>نتایج </a:t>
            </a:r>
            <a:r>
              <a:rPr lang="fa-IR" altLang="en-US" sz="2100" dirty="0"/>
              <a:t>مثبت کاذب کم است. نتيجه </a:t>
            </a:r>
            <a:r>
              <a:rPr lang="fa-IR" altLang="en-US" sz="2100" b="1" u="sng" dirty="0"/>
              <a:t>مثبت کاذب</a:t>
            </a:r>
            <a:r>
              <a:rPr lang="en-US" altLang="fa-IR" sz="2100" b="1" u="sng" dirty="0"/>
              <a:t> </a:t>
            </a:r>
            <a:r>
              <a:rPr lang="fa-IR" altLang="fa-IR" sz="2100" b="1" u="sng" dirty="0"/>
              <a:t>ممکن است ناشی از عفونت قبلی یا فعلی با کروناویروس های غیر </a:t>
            </a:r>
            <a:r>
              <a:rPr lang="en-US" altLang="fa-IR" sz="2100" b="1" u="sng" dirty="0"/>
              <a:t>SARS-CoV-2</a:t>
            </a:r>
            <a:r>
              <a:rPr lang="fa-IR" altLang="en-US" sz="2100" b="1" u="sng" dirty="0"/>
              <a:t> </a:t>
            </a:r>
            <a:r>
              <a:rPr lang="fa-IR" altLang="fa-IR" sz="2100" dirty="0"/>
              <a:t>باشد.</a:t>
            </a:r>
            <a:r>
              <a:rPr lang="en-US" altLang="fa-IR" sz="2100" dirty="0"/>
              <a:t> </a:t>
            </a:r>
            <a:r>
              <a:rPr lang="fa-IR" altLang="fa-IR" sz="2100" dirty="0"/>
              <a:t>(</a:t>
            </a:r>
            <a:r>
              <a:rPr lang="fa-IR" altLang="en-US" sz="2100" dirty="0"/>
              <a:t>در مطالعات سازمان بهداشت جهانی: </a:t>
            </a:r>
            <a:r>
              <a:rPr lang="fa-IR" altLang="en-US" sz="2100" dirty="0" err="1"/>
              <a:t>اختصاصيت</a:t>
            </a:r>
            <a:r>
              <a:rPr lang="fa-IR" altLang="en-US" sz="2100" dirty="0"/>
              <a:t> </a:t>
            </a:r>
            <a:r>
              <a:rPr lang="fa-IR" altLang="en-US" sz="2100" dirty="0" err="1"/>
              <a:t>يا</a:t>
            </a:r>
            <a:r>
              <a:rPr lang="fa-IR" altLang="en-US" sz="2100" dirty="0"/>
              <a:t> ویژگی نسبی روش های سريع شناسايی آنتی ژن در </a:t>
            </a:r>
            <a:r>
              <a:rPr lang="fa-IR" altLang="en-US" sz="2100" dirty="0" err="1"/>
              <a:t>مقايسه</a:t>
            </a:r>
            <a:r>
              <a:rPr lang="fa-IR" altLang="en-US" sz="2100" dirty="0"/>
              <a:t> با روش تشخيص مولکولی، به طور متوسط بالای 97% بوده است)</a:t>
            </a:r>
          </a:p>
        </p:txBody>
      </p:sp>
    </p:spTree>
    <p:extLst>
      <p:ext uri="{BB962C8B-B14F-4D97-AF65-F5344CB8AC3E}">
        <p14:creationId xmlns:p14="http://schemas.microsoft.com/office/powerpoint/2010/main" val="2584281552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914401" y="1926890"/>
            <a:ext cx="10399922" cy="406628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a-IR" altLang="en-US" sz="2200" b="1" dirty="0" err="1">
                <a:solidFill>
                  <a:srgbClr val="C00000"/>
                </a:solidFill>
              </a:rPr>
              <a:t>کيت</a:t>
            </a:r>
            <a:r>
              <a:rPr lang="fa-IR" altLang="en-US" sz="2200" b="1" dirty="0">
                <a:solidFill>
                  <a:srgbClr val="C00000"/>
                </a:solidFill>
              </a:rPr>
              <a:t> های </a:t>
            </a:r>
            <a:r>
              <a:rPr lang="fa-IR" altLang="en-US" sz="2200" b="1" dirty="0" err="1">
                <a:solidFill>
                  <a:srgbClr val="C00000"/>
                </a:solidFill>
              </a:rPr>
              <a:t>تاييد</a:t>
            </a:r>
            <a:r>
              <a:rPr lang="fa-IR" altLang="en-US" sz="2200" b="1" dirty="0">
                <a:solidFill>
                  <a:srgbClr val="C00000"/>
                </a:solidFill>
              </a:rPr>
              <a:t> شده توسط وزارت بهداشت، درمان و آموزش پزشکی که در کشور مورد استفاده قرار می </a:t>
            </a:r>
            <a:r>
              <a:rPr lang="fa-IR" altLang="en-US" sz="2200" b="1" dirty="0" err="1">
                <a:solidFill>
                  <a:srgbClr val="C00000"/>
                </a:solidFill>
              </a:rPr>
              <a:t>گيرد</a:t>
            </a:r>
            <a:r>
              <a:rPr lang="fa-IR" altLang="en-US" sz="2200" b="1" dirty="0">
                <a:solidFill>
                  <a:srgbClr val="C00000"/>
                </a:solidFill>
              </a:rPr>
              <a:t> </a:t>
            </a:r>
            <a:r>
              <a:rPr lang="fa-IR" altLang="en-US" sz="2200" b="1" dirty="0">
                <a:solidFill>
                  <a:schemeClr val="tx1"/>
                </a:solidFill>
              </a:rPr>
              <a:t>در </a:t>
            </a:r>
            <a:r>
              <a:rPr lang="fa-IR" altLang="en-US" sz="2200" b="1" dirty="0" err="1">
                <a:solidFill>
                  <a:schemeClr val="tx1"/>
                </a:solidFill>
              </a:rPr>
              <a:t>مقايسه</a:t>
            </a:r>
            <a:r>
              <a:rPr lang="fa-IR" altLang="en-US" sz="2200" b="1" dirty="0">
                <a:solidFill>
                  <a:schemeClr val="tx1"/>
                </a:solidFill>
              </a:rPr>
              <a:t> با روش های </a:t>
            </a:r>
            <a:r>
              <a:rPr lang="fa-IR" altLang="en-US" sz="2200" b="1" dirty="0" err="1">
                <a:solidFill>
                  <a:schemeClr val="tx1"/>
                </a:solidFill>
              </a:rPr>
              <a:t>تشخيص</a:t>
            </a:r>
            <a:r>
              <a:rPr lang="fa-IR" altLang="en-US" sz="2200" b="1" dirty="0">
                <a:solidFill>
                  <a:schemeClr val="tx1"/>
                </a:solidFill>
              </a:rPr>
              <a:t> </a:t>
            </a:r>
            <a:r>
              <a:rPr lang="fa-IR" altLang="en-US" sz="2200" b="1" dirty="0" err="1">
                <a:solidFill>
                  <a:schemeClr val="tx1"/>
                </a:solidFill>
              </a:rPr>
              <a:t>مولکولی</a:t>
            </a:r>
            <a:r>
              <a:rPr lang="fa-IR" altLang="en-US" sz="2200" b="1" dirty="0">
                <a:solidFill>
                  <a:schemeClr val="tx1"/>
                </a:solidFill>
              </a:rPr>
              <a:t>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fa-IR" altLang="en-US" sz="2200" b="1" dirty="0" err="1">
                <a:solidFill>
                  <a:srgbClr val="C00000"/>
                </a:solidFill>
              </a:rPr>
              <a:t>حساسيت</a:t>
            </a:r>
            <a:r>
              <a:rPr lang="fa-IR" altLang="en-US" sz="2200" b="1" dirty="0">
                <a:solidFill>
                  <a:srgbClr val="C00000"/>
                </a:solidFill>
              </a:rPr>
              <a:t> بالاتر از 80%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fa-IR" altLang="en-US" sz="2200" b="1" dirty="0" err="1">
                <a:solidFill>
                  <a:srgbClr val="C00000"/>
                </a:solidFill>
              </a:rPr>
              <a:t>اختصاصيت</a:t>
            </a:r>
            <a:r>
              <a:rPr lang="fa-IR" altLang="en-US" sz="2200" b="1" dirty="0">
                <a:solidFill>
                  <a:srgbClr val="C00000"/>
                </a:solidFill>
              </a:rPr>
              <a:t> بالاتر از 97%</a:t>
            </a:r>
            <a:endParaRPr lang="en-US" altLang="en-US" sz="22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27811" y="256673"/>
            <a:ext cx="9002617" cy="15159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j-ea"/>
                <a:cs typeface="B Nazanin" panose="00000400000000000000" pitchFamily="2" charset="-78"/>
              </a:defRPr>
            </a:lvl1pPr>
          </a:lstStyle>
          <a:p>
            <a:pPr rtl="1"/>
            <a:r>
              <a:rPr lang="fa-IR" altLang="fa-IR" sz="3000">
                <a:cs typeface="B Titr" panose="00000700000000000000" pitchFamily="2" charset="-78"/>
              </a:rPr>
              <a:t>استفاده از آزمایش تشخيص آنتی ژن </a:t>
            </a:r>
            <a:r>
              <a:rPr lang="en-US" altLang="en-US" sz="3200" b="1">
                <a:cs typeface="B Titr" panose="00000700000000000000" pitchFamily="2" charset="-78"/>
              </a:rPr>
              <a:t>SARS CoV-2</a:t>
            </a:r>
            <a:r>
              <a:rPr lang="fa-IR" altLang="en-US" sz="3200" b="1">
                <a:cs typeface="B Titr" panose="00000700000000000000" pitchFamily="2" charset="-78"/>
              </a:rPr>
              <a:t> </a:t>
            </a:r>
            <a:r>
              <a:rPr lang="fa-IR" altLang="fa-IR" sz="3000">
                <a:cs typeface="B Titr" panose="00000700000000000000" pitchFamily="2" charset="-78"/>
              </a:rPr>
              <a:t>در کشور:</a:t>
            </a:r>
            <a:br>
              <a:rPr lang="fa-IR" altLang="fa-IR" sz="2800">
                <a:cs typeface="B Titr" panose="00000700000000000000" pitchFamily="2" charset="-78"/>
              </a:rPr>
            </a:br>
            <a:endParaRPr lang="en-US" altLang="fa-IR" sz="28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24899740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727811" y="256673"/>
            <a:ext cx="9002617" cy="1515979"/>
          </a:xfrm>
        </p:spPr>
        <p:txBody>
          <a:bodyPr/>
          <a:lstStyle/>
          <a:p>
            <a:pPr rtl="1"/>
            <a:r>
              <a:rPr lang="fa-IR" altLang="fa-IR" sz="3000" dirty="0">
                <a:cs typeface="B Titr" panose="00000700000000000000" pitchFamily="2" charset="-78"/>
              </a:rPr>
              <a:t>استفاده از آزمایش </a:t>
            </a:r>
            <a:r>
              <a:rPr lang="fa-IR" altLang="fa-IR" sz="3000" dirty="0" err="1">
                <a:cs typeface="B Titr" panose="00000700000000000000" pitchFamily="2" charset="-78"/>
              </a:rPr>
              <a:t>تشخيص</a:t>
            </a:r>
            <a:r>
              <a:rPr lang="fa-IR" altLang="fa-IR" sz="3000" dirty="0">
                <a:cs typeface="B Titr" panose="00000700000000000000" pitchFamily="2" charset="-78"/>
              </a:rPr>
              <a:t> آنتی ژن </a:t>
            </a:r>
            <a:r>
              <a:rPr lang="en-US" altLang="en-US" sz="3200" b="1" dirty="0">
                <a:cs typeface="B Titr" panose="00000700000000000000" pitchFamily="2" charset="-78"/>
              </a:rPr>
              <a:t>SARS CoV-2</a:t>
            </a:r>
            <a:r>
              <a:rPr lang="fa-IR" altLang="en-US" sz="3200" b="1" dirty="0">
                <a:cs typeface="B Titr" panose="00000700000000000000" pitchFamily="2" charset="-78"/>
              </a:rPr>
              <a:t> </a:t>
            </a:r>
            <a:r>
              <a:rPr lang="fa-IR" altLang="fa-IR" sz="3000" dirty="0">
                <a:cs typeface="B Titr" panose="00000700000000000000" pitchFamily="2" charset="-78"/>
              </a:rPr>
              <a:t>در کشور:</a:t>
            </a:r>
            <a:br>
              <a:rPr lang="fa-IR" altLang="fa-IR" sz="2800" dirty="0">
                <a:cs typeface="B Titr" panose="00000700000000000000" pitchFamily="2" charset="-78"/>
              </a:rPr>
            </a:br>
            <a:endParaRPr lang="en-US" altLang="fa-IR" sz="2800" dirty="0">
              <a:cs typeface="B Titr" panose="00000700000000000000" pitchFamily="2" charset="-78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738131" y="1739601"/>
            <a:ext cx="10708394" cy="4419600"/>
          </a:xfrm>
        </p:spPr>
        <p:txBody>
          <a:bodyPr>
            <a:normAutofit/>
          </a:bodyPr>
          <a:lstStyle/>
          <a:p>
            <a:pPr marL="0" indent="0" algn="just">
              <a:lnSpc>
                <a:spcPts val="3200"/>
              </a:lnSpc>
              <a:spcBef>
                <a:spcPts val="0"/>
              </a:spcBef>
              <a:buNone/>
            </a:pPr>
            <a:r>
              <a:rPr lang="fa-IR" altLang="en-US" sz="1900" b="1" dirty="0">
                <a:solidFill>
                  <a:srgbClr val="C00000"/>
                </a:solidFill>
              </a:rPr>
              <a:t>مکا</a:t>
            </a:r>
            <a:r>
              <a:rPr lang="fa-IR" altLang="en-US" sz="2200" b="1" dirty="0">
                <a:solidFill>
                  <a:srgbClr val="C00000"/>
                </a:solidFill>
              </a:rPr>
              <a:t>ن انجام </a:t>
            </a:r>
            <a:r>
              <a:rPr lang="fa-IR" altLang="en-US" sz="2200" b="1" dirty="0" err="1">
                <a:solidFill>
                  <a:srgbClr val="C00000"/>
                </a:solidFill>
              </a:rPr>
              <a:t>آزمايش</a:t>
            </a:r>
            <a:r>
              <a:rPr lang="fa-IR" altLang="en-US" sz="2200" b="1" dirty="0">
                <a:solidFill>
                  <a:srgbClr val="C00000"/>
                </a:solidFill>
              </a:rPr>
              <a:t> : </a:t>
            </a:r>
          </a:p>
          <a:p>
            <a:pPr marL="0" indent="0" algn="just">
              <a:lnSpc>
                <a:spcPts val="3200"/>
              </a:lnSpc>
              <a:spcBef>
                <a:spcPts val="0"/>
              </a:spcBef>
              <a:buNone/>
            </a:pPr>
            <a:r>
              <a:rPr lang="fa-IR" altLang="en-US" sz="2200" b="1" dirty="0">
                <a:solidFill>
                  <a:srgbClr val="C00000"/>
                </a:solidFill>
              </a:rPr>
              <a:t> </a:t>
            </a:r>
            <a:r>
              <a:rPr lang="fa-IR" altLang="en-US" sz="2200" dirty="0"/>
              <a:t>با توجه به سهولت انجام </a:t>
            </a:r>
            <a:r>
              <a:rPr lang="fa-IR" altLang="en-US" sz="2200" dirty="0" err="1"/>
              <a:t>اين</a:t>
            </a:r>
            <a:r>
              <a:rPr lang="fa-IR" altLang="en-US" sz="2200" dirty="0"/>
              <a:t> </a:t>
            </a:r>
            <a:r>
              <a:rPr lang="fa-IR" altLang="en-US" sz="2200" dirty="0" err="1"/>
              <a:t>آزمايش</a:t>
            </a:r>
            <a:r>
              <a:rPr lang="fa-IR" altLang="en-US" sz="2200" dirty="0"/>
              <a:t> و عدم </a:t>
            </a:r>
            <a:r>
              <a:rPr lang="fa-IR" altLang="en-US" sz="2200" dirty="0" err="1"/>
              <a:t>نياز</a:t>
            </a:r>
            <a:r>
              <a:rPr lang="fa-IR" altLang="en-US" sz="2200" dirty="0"/>
              <a:t> آن به </a:t>
            </a:r>
            <a:r>
              <a:rPr lang="fa-IR" altLang="en-US" sz="2200" dirty="0" err="1"/>
              <a:t>تجهيزات</a:t>
            </a:r>
            <a:r>
              <a:rPr lang="fa-IR" altLang="en-US" sz="2200" dirty="0"/>
              <a:t> </a:t>
            </a:r>
            <a:r>
              <a:rPr lang="fa-IR" altLang="en-US" sz="2200" dirty="0" err="1"/>
              <a:t>پيچيده</a:t>
            </a:r>
            <a:r>
              <a:rPr lang="fa-IR" altLang="en-US" sz="2200" dirty="0"/>
              <a:t>، می توان </a:t>
            </a:r>
            <a:r>
              <a:rPr lang="fa-IR" altLang="en-US" sz="2200" dirty="0" err="1"/>
              <a:t>آزمايش</a:t>
            </a:r>
            <a:r>
              <a:rPr lang="fa-IR" altLang="en-US" sz="2200" dirty="0"/>
              <a:t> را در مراکزی که </a:t>
            </a:r>
            <a:r>
              <a:rPr lang="fa-IR" altLang="en-US" sz="2200" dirty="0" err="1"/>
              <a:t>بيماران</a:t>
            </a:r>
            <a:r>
              <a:rPr lang="fa-IR" altLang="en-US" sz="2200" dirty="0"/>
              <a:t> </a:t>
            </a:r>
            <a:r>
              <a:rPr lang="fa-IR" altLang="en-US" sz="2200" dirty="0" err="1"/>
              <a:t>مستقيما</a:t>
            </a:r>
            <a:r>
              <a:rPr lang="fa-IR" altLang="en-US" sz="2200" dirty="0"/>
              <a:t> مراجعه می کنند (مثل مراکز 16 و 24 ساعته، اورژانس </a:t>
            </a:r>
            <a:r>
              <a:rPr lang="fa-IR" altLang="en-US" sz="2200" dirty="0" err="1"/>
              <a:t>بيمارستان</a:t>
            </a:r>
            <a:r>
              <a:rPr lang="fa-IR" altLang="en-US" sz="2200" dirty="0"/>
              <a:t> ها و </a:t>
            </a:r>
            <a:r>
              <a:rPr lang="fa-IR" altLang="en-US" sz="2200" dirty="0" err="1"/>
              <a:t>غيره</a:t>
            </a:r>
            <a:r>
              <a:rPr lang="fa-IR" altLang="en-US" sz="2200" dirty="0"/>
              <a:t>) و </a:t>
            </a:r>
            <a:r>
              <a:rPr lang="fa-IR" altLang="en-US" sz="2200" dirty="0" err="1"/>
              <a:t>همچنين</a:t>
            </a:r>
            <a:r>
              <a:rPr lang="fa-IR" altLang="en-US" sz="2200" dirty="0"/>
              <a:t> در مکان </a:t>
            </a:r>
            <a:r>
              <a:rPr lang="fa-IR" altLang="en-US" sz="2200" dirty="0" err="1"/>
              <a:t>هايی</a:t>
            </a:r>
            <a:r>
              <a:rPr lang="fa-IR" altLang="en-US" sz="2200" dirty="0"/>
              <a:t> که </a:t>
            </a:r>
            <a:r>
              <a:rPr lang="fa-IR" altLang="en-US" sz="2200" dirty="0" err="1"/>
              <a:t>مراقبين</a:t>
            </a:r>
            <a:r>
              <a:rPr lang="fa-IR" altLang="en-US" sz="2200" dirty="0"/>
              <a:t> سلامت برای </a:t>
            </a:r>
            <a:r>
              <a:rPr lang="fa-IR" altLang="en-US" sz="2200" dirty="0" err="1"/>
              <a:t>بيماريابی</a:t>
            </a:r>
            <a:r>
              <a:rPr lang="fa-IR" altLang="en-US" sz="2200" dirty="0"/>
              <a:t> می روند (مثلا منازل، مساجد، خانه سالمندان و ...)، بطور </a:t>
            </a:r>
            <a:r>
              <a:rPr lang="fa-IR" altLang="en-US" sz="2200" dirty="0" err="1"/>
              <a:t>سيار</a:t>
            </a:r>
            <a:r>
              <a:rPr lang="fa-IR" altLang="en-US" sz="2200" dirty="0"/>
              <a:t> انجام داد</a:t>
            </a:r>
          </a:p>
          <a:p>
            <a:pPr marL="0" indent="0">
              <a:lnSpc>
                <a:spcPts val="3200"/>
              </a:lnSpc>
              <a:spcBef>
                <a:spcPts val="0"/>
              </a:spcBef>
              <a:buNone/>
            </a:pPr>
            <a:endParaRPr lang="fa-IR" altLang="en-US" sz="2200" dirty="0"/>
          </a:p>
          <a:p>
            <a:pPr marL="0" indent="0">
              <a:lnSpc>
                <a:spcPts val="3200"/>
              </a:lnSpc>
              <a:spcBef>
                <a:spcPts val="0"/>
              </a:spcBef>
              <a:buNone/>
            </a:pPr>
            <a:r>
              <a:rPr lang="fa-IR" altLang="en-US" sz="2200" b="1" dirty="0" err="1">
                <a:solidFill>
                  <a:srgbClr val="C00000"/>
                </a:solidFill>
              </a:rPr>
              <a:t>کاربرانی</a:t>
            </a:r>
            <a:r>
              <a:rPr lang="fa-IR" altLang="en-US" sz="2200" b="1" dirty="0">
                <a:solidFill>
                  <a:srgbClr val="C00000"/>
                </a:solidFill>
              </a:rPr>
              <a:t> که </a:t>
            </a:r>
            <a:r>
              <a:rPr lang="fa-IR" altLang="en-US" sz="2200" b="1" dirty="0" err="1">
                <a:solidFill>
                  <a:srgbClr val="C00000"/>
                </a:solidFill>
              </a:rPr>
              <a:t>آزمايش</a:t>
            </a:r>
            <a:r>
              <a:rPr lang="fa-IR" altLang="en-US" sz="2200" b="1" dirty="0">
                <a:solidFill>
                  <a:srgbClr val="C00000"/>
                </a:solidFill>
              </a:rPr>
              <a:t> را انجام می دهند:</a:t>
            </a:r>
          </a:p>
          <a:p>
            <a:pPr marL="0" indent="0">
              <a:lnSpc>
                <a:spcPts val="3200"/>
              </a:lnSpc>
              <a:spcBef>
                <a:spcPts val="0"/>
              </a:spcBef>
              <a:buNone/>
            </a:pPr>
            <a:r>
              <a:rPr lang="fa-IR" altLang="en-US" sz="2200" dirty="0"/>
              <a:t>کارکنان حوزه سلامت و مسئولين مراقبت از </a:t>
            </a:r>
            <a:r>
              <a:rPr lang="fa-IR" altLang="en-US" sz="2200" dirty="0" err="1"/>
              <a:t>بيماران</a:t>
            </a:r>
            <a:endParaRPr lang="fa-IR" altLang="en-US" sz="2200" dirty="0"/>
          </a:p>
          <a:p>
            <a:pPr marL="0" indent="0">
              <a:lnSpc>
                <a:spcPts val="3200"/>
              </a:lnSpc>
              <a:spcBef>
                <a:spcPts val="0"/>
              </a:spcBef>
              <a:buNone/>
            </a:pPr>
            <a:endParaRPr lang="fa-IR" altLang="en-US" sz="2200" dirty="0"/>
          </a:p>
          <a:p>
            <a:pPr marL="0" indent="0">
              <a:lnSpc>
                <a:spcPts val="3200"/>
              </a:lnSpc>
              <a:spcBef>
                <a:spcPts val="0"/>
              </a:spcBef>
              <a:buNone/>
            </a:pPr>
            <a:r>
              <a:rPr lang="fa-IR" altLang="en-US" sz="2200" b="1" dirty="0">
                <a:solidFill>
                  <a:srgbClr val="C00000"/>
                </a:solidFill>
              </a:rPr>
              <a:t>نمونه مورد نياز برای انجام </a:t>
            </a:r>
            <a:r>
              <a:rPr lang="fa-IR" altLang="en-US" sz="2200" b="1" dirty="0" err="1">
                <a:solidFill>
                  <a:srgbClr val="C00000"/>
                </a:solidFill>
              </a:rPr>
              <a:t>آزمايش</a:t>
            </a:r>
            <a:r>
              <a:rPr lang="fa-IR" altLang="en-US" sz="2200" b="1" dirty="0">
                <a:solidFill>
                  <a:srgbClr val="C00000"/>
                </a:solidFill>
              </a:rPr>
              <a:t> :</a:t>
            </a:r>
          </a:p>
          <a:p>
            <a:pPr marL="0" indent="0">
              <a:lnSpc>
                <a:spcPts val="3200"/>
              </a:lnSpc>
              <a:spcBef>
                <a:spcPts val="0"/>
              </a:spcBef>
              <a:buNone/>
            </a:pPr>
            <a:r>
              <a:rPr lang="fa-IR" altLang="en-US" sz="2200" dirty="0"/>
              <a:t>ترشحات </a:t>
            </a:r>
            <a:r>
              <a:rPr lang="fa-IR" altLang="en-US" sz="2200" dirty="0" err="1"/>
              <a:t>نازوفارنکس</a:t>
            </a:r>
            <a:r>
              <a:rPr lang="fa-IR" altLang="en-US" sz="2200" dirty="0"/>
              <a:t> (</a:t>
            </a:r>
            <a:r>
              <a:rPr lang="fa-IR" altLang="en-US" sz="2200" dirty="0" err="1"/>
              <a:t>يا</a:t>
            </a:r>
            <a:r>
              <a:rPr lang="fa-IR" altLang="en-US" sz="2200" dirty="0"/>
              <a:t> </a:t>
            </a:r>
            <a:r>
              <a:rPr lang="fa-IR" altLang="en-US" sz="2200" dirty="0" err="1"/>
              <a:t>ساير</a:t>
            </a:r>
            <a:r>
              <a:rPr lang="fa-IR" altLang="en-US" sz="2200" dirty="0"/>
              <a:t> نمونه های دستگاه تنفسی فوقانی بر اساس دستورالعمل سازنده </a:t>
            </a:r>
            <a:r>
              <a:rPr lang="fa-IR" altLang="en-US" sz="2200" dirty="0" err="1"/>
              <a:t>کيت</a:t>
            </a:r>
            <a:r>
              <a:rPr lang="fa-IR" altLang="en-US" sz="2200" dirty="0"/>
              <a:t>)</a:t>
            </a:r>
            <a:endParaRPr lang="en-US" altLang="en-US" sz="2200" dirty="0"/>
          </a:p>
          <a:p>
            <a:pPr marL="0" indent="0">
              <a:lnSpc>
                <a:spcPct val="150000"/>
              </a:lnSpc>
              <a:buNone/>
            </a:pP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4229993490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29657" y="1271385"/>
            <a:ext cx="11281272" cy="4427621"/>
          </a:xfrm>
        </p:spPr>
        <p:txBody>
          <a:bodyPr>
            <a:noAutofit/>
          </a:bodyPr>
          <a:lstStyle/>
          <a:p>
            <a:pPr marL="0" indent="0">
              <a:lnSpc>
                <a:spcPts val="2800"/>
              </a:lnSpc>
              <a:buNone/>
            </a:pPr>
            <a:r>
              <a:rPr lang="fa-IR" altLang="fa-IR" sz="2400" b="1" dirty="0">
                <a:solidFill>
                  <a:srgbClr val="C00000"/>
                </a:solidFill>
              </a:rPr>
              <a:t>الف) آموزش و </a:t>
            </a:r>
            <a:r>
              <a:rPr lang="fa-IR" altLang="fa-IR" sz="2400" b="1" dirty="0" err="1">
                <a:solidFill>
                  <a:srgbClr val="C00000"/>
                </a:solidFill>
              </a:rPr>
              <a:t>اطمينان</a:t>
            </a:r>
            <a:r>
              <a:rPr lang="fa-IR" altLang="fa-IR" sz="2400" b="1" dirty="0">
                <a:solidFill>
                  <a:srgbClr val="C00000"/>
                </a:solidFill>
              </a:rPr>
              <a:t> از </a:t>
            </a:r>
            <a:r>
              <a:rPr lang="fa-IR" altLang="fa-IR" sz="2400" b="1" dirty="0" err="1">
                <a:solidFill>
                  <a:srgbClr val="C00000"/>
                </a:solidFill>
              </a:rPr>
              <a:t>صلاحيت</a:t>
            </a:r>
            <a:r>
              <a:rPr lang="fa-IR" altLang="fa-IR" sz="2400" b="1" dirty="0">
                <a:solidFill>
                  <a:srgbClr val="C00000"/>
                </a:solidFill>
              </a:rPr>
              <a:t> کاربران: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a-IR" altLang="en-US" sz="2200" dirty="0"/>
              <a:t>کارکنان حوزه سلامت و </a:t>
            </a:r>
            <a:r>
              <a:rPr lang="fa-IR" altLang="en-US" sz="2200" dirty="0" err="1"/>
              <a:t>مسئولين</a:t>
            </a:r>
            <a:r>
              <a:rPr lang="fa-IR" altLang="en-US" sz="2200" dirty="0"/>
              <a:t> مراقبت از </a:t>
            </a:r>
            <a:r>
              <a:rPr lang="fa-IR" altLang="en-US" sz="2200" dirty="0" err="1"/>
              <a:t>بيماران</a:t>
            </a:r>
            <a:r>
              <a:rPr lang="fa-IR" altLang="en-US" sz="2200" dirty="0"/>
              <a:t> </a:t>
            </a:r>
            <a:r>
              <a:rPr lang="fa-IR" altLang="fa-IR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که نمونه برداری از نازوفارنکس و يا آزمايش آنتی ژن کوويد-19 را انجام می دهند لازم است </a:t>
            </a:r>
            <a:r>
              <a:rPr lang="fa-IR" altLang="fa-IR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آموزش</a:t>
            </a:r>
            <a:r>
              <a:rPr lang="fa-IR" altLang="fa-IR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های لازم را گذرانده، و </a:t>
            </a:r>
            <a:r>
              <a:rPr lang="fa-IR" altLang="fa-IR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مهارت و </a:t>
            </a:r>
            <a:r>
              <a:rPr lang="fa-IR" altLang="fa-IR" sz="2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صلاحيت</a:t>
            </a:r>
            <a:r>
              <a:rPr lang="fa-IR" altLang="fa-IR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a-IR" altLang="fa-IR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آنها برای نمونه برداری و انجام آزمايش (مطابق با دستورالعمل سازنده کيت) احراز شده باشد.</a:t>
            </a:r>
            <a:endParaRPr lang="fa-IR" altLang="fa-IR" sz="2300" b="1" dirty="0">
              <a:solidFill>
                <a:srgbClr val="C00000"/>
              </a:solidFill>
            </a:endParaRPr>
          </a:p>
          <a:p>
            <a:pPr marL="0" indent="0">
              <a:lnSpc>
                <a:spcPts val="2800"/>
              </a:lnSpc>
              <a:buNone/>
            </a:pPr>
            <a:endParaRPr lang="fa-IR" altLang="fa-IR" sz="2400" b="1" dirty="0">
              <a:solidFill>
                <a:srgbClr val="C0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08463" y="323553"/>
            <a:ext cx="936433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j-ea"/>
                <a:cs typeface="B Nazanin" panose="00000400000000000000" pitchFamily="2" charset="-78"/>
              </a:defRPr>
            </a:lvl1pPr>
          </a:lstStyle>
          <a:p>
            <a:pPr rtl="1"/>
            <a:r>
              <a:rPr lang="fa-IR" altLang="fa-IR" sz="3000" dirty="0">
                <a:cs typeface="B Titr" panose="00000700000000000000" pitchFamily="2" charset="-78"/>
              </a:rPr>
              <a:t>نکات مهم قبل از شروع آزمایش </a:t>
            </a:r>
            <a:r>
              <a:rPr lang="fa-IR" altLang="fa-IR" sz="3000" dirty="0" err="1">
                <a:cs typeface="B Titr" panose="00000700000000000000" pitchFamily="2" charset="-78"/>
              </a:rPr>
              <a:t>تشخيص</a:t>
            </a:r>
            <a:r>
              <a:rPr lang="fa-IR" altLang="fa-IR" sz="3000" dirty="0">
                <a:cs typeface="B Titr" panose="00000700000000000000" pitchFamily="2" charset="-78"/>
              </a:rPr>
              <a:t> آنتی ژن </a:t>
            </a:r>
            <a:r>
              <a:rPr lang="en-US" altLang="en-US" sz="3200" b="1" dirty="0">
                <a:solidFill>
                  <a:srgbClr val="000000">
                    <a:lumMod val="95000"/>
                    <a:lumOff val="5000"/>
                  </a:srgbClr>
                </a:solidFill>
                <a:cs typeface="B Titr" panose="00000700000000000000" pitchFamily="2" charset="-78"/>
              </a:rPr>
              <a:t>SARS CoV-2</a:t>
            </a:r>
            <a:br>
              <a:rPr lang="fa-IR" altLang="fa-IR" sz="2800" dirty="0">
                <a:cs typeface="B Titr" panose="00000700000000000000" pitchFamily="2" charset="-78"/>
              </a:rPr>
            </a:br>
            <a:endParaRPr lang="en-US" altLang="fa-IR" sz="28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94325095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1_Pixel">
  <a:themeElements>
    <a:clrScheme name="1_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1_Pixe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Pixel">
  <a:themeElements>
    <a:clrScheme name="1_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1_Pixe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Custom 20">
      <a:dk1>
        <a:srgbClr val="424242"/>
      </a:dk1>
      <a:lt1>
        <a:srgbClr val="FFFFFF"/>
      </a:lt1>
      <a:dk2>
        <a:srgbClr val="44546A"/>
      </a:dk2>
      <a:lt2>
        <a:srgbClr val="E7E6E6"/>
      </a:lt2>
      <a:accent1>
        <a:srgbClr val="0087BC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27996</TotalTime>
  <Words>3768</Words>
  <Application>Microsoft Office PowerPoint</Application>
  <PresentationFormat>Widescreen</PresentationFormat>
  <Paragraphs>295</Paragraphs>
  <Slides>39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Retrospect</vt:lpstr>
      <vt:lpstr>1_Pixel</vt:lpstr>
      <vt:lpstr>2_Pixel</vt:lpstr>
      <vt:lpstr>Office Theme</vt:lpstr>
      <vt:lpstr>PowerPoint Presentation</vt:lpstr>
      <vt:lpstr>COVID-19روش های تشخيص آزمايشگاهی  </vt:lpstr>
      <vt:lpstr>آزمايش تشخیص سریع آنتی ژن  SARS CoV-2 کجا کاربرد دارد : </vt:lpstr>
      <vt:lpstr>آزمايش تشخيص آنتی ژن  SARS CoV-2 کجا  کاربرد ندارد : </vt:lpstr>
      <vt:lpstr>PowerPoint Presentation</vt:lpstr>
      <vt:lpstr>نقاط ضعف آزمايش تشخیص آنتی ژن  SARS CoV-2  در مقايسه با روش تشخيص مولکولی (تست (PCR</vt:lpstr>
      <vt:lpstr>PowerPoint Presentation</vt:lpstr>
      <vt:lpstr>استفاده از آزمایش تشخيص آنتی ژن SARS CoV-2 در کشور: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وسایل و ملزومات مورد نیاز برای نمونه برداری</vt:lpstr>
      <vt:lpstr>PowerPoint Presentation</vt:lpstr>
      <vt:lpstr>PowerPoint Presentation</vt:lpstr>
      <vt:lpstr>PowerPoint Presentation</vt:lpstr>
      <vt:lpstr>وسایل و ملزومات مورد نیاز برای آزمایش</vt:lpstr>
      <vt:lpstr>کيت مورد استفاده برای آزمایش آنتی ژن SARS CoV-2 : </vt:lpstr>
      <vt:lpstr>کيت مورد استفاده برای آزمایش آنتی ژن SARS CoV-2 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چه موقع خطا  اتفاق می افتد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موفق باشيد</vt:lpstr>
    </vt:vector>
  </TitlesOfParts>
  <Company>health.gov.ir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استاندارد آزمايشگاههای پزشکی ويرايش سال 1397</dc:title>
  <dc:creator>صفادل دكتر نوش آفرين</dc:creator>
  <cp:lastModifiedBy>Unknown User</cp:lastModifiedBy>
  <cp:revision>3916</cp:revision>
  <cp:lastPrinted>2020-02-09T10:43:56Z</cp:lastPrinted>
  <dcterms:created xsi:type="dcterms:W3CDTF">2019-12-31T05:34:43Z</dcterms:created>
  <dcterms:modified xsi:type="dcterms:W3CDTF">2020-11-22T10:57:44Z</dcterms:modified>
</cp:coreProperties>
</file>